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20"/>
  </p:notesMasterIdLst>
  <p:sldIdLst>
    <p:sldId id="256" r:id="rId3"/>
    <p:sldId id="257" r:id="rId4"/>
    <p:sldId id="259" r:id="rId5"/>
    <p:sldId id="260" r:id="rId6"/>
    <p:sldId id="261" r:id="rId7"/>
    <p:sldId id="274" r:id="rId8"/>
    <p:sldId id="275" r:id="rId9"/>
    <p:sldId id="276" r:id="rId10"/>
    <p:sldId id="278" r:id="rId11"/>
    <p:sldId id="279" r:id="rId12"/>
    <p:sldId id="280" r:id="rId13"/>
    <p:sldId id="281" r:id="rId14"/>
    <p:sldId id="282" r:id="rId15"/>
    <p:sldId id="283" r:id="rId16"/>
    <p:sldId id="284" r:id="rId17"/>
    <p:sldId id="285" r:id="rId18"/>
    <p:sldId id="286" r:id="rId19"/>
  </p:sldIdLst>
  <p:sldSz cx="10080625" cy="7559675"/>
  <p:notesSz cx="6797675" cy="9926638"/>
  <p:defaultTextStyle>
    <a:defPPr>
      <a:defRPr lang="en-GB"/>
    </a:defPPr>
    <a:lvl1pPr algn="l" defTabSz="449263" rtl="0" fontAlgn="base" hangingPunct="0">
      <a:lnSpc>
        <a:spcPct val="93000"/>
      </a:lnSpc>
      <a:spcBef>
        <a:spcPct val="0"/>
      </a:spcBef>
      <a:spcAft>
        <a:spcPct val="0"/>
      </a:spcAft>
      <a:buClr>
        <a:srgbClr val="000000"/>
      </a:buClr>
      <a:buSzPct val="100000"/>
      <a:buFont typeface="Times New Roman" pitchFamily="18" charset="0"/>
      <a:defRPr kern="1200">
        <a:solidFill>
          <a:schemeClr val="bg1"/>
        </a:solidFill>
        <a:latin typeface="Arial" charset="0"/>
        <a:ea typeface="WenQuanYi Micro Hei" charset="0"/>
        <a:cs typeface="WenQuanYi Micro Hei" charset="0"/>
      </a:defRPr>
    </a:lvl1pPr>
    <a:lvl2pPr marL="742950" indent="-285750" algn="l" defTabSz="449263" rtl="0" fontAlgn="base" hangingPunct="0">
      <a:lnSpc>
        <a:spcPct val="93000"/>
      </a:lnSpc>
      <a:spcBef>
        <a:spcPct val="0"/>
      </a:spcBef>
      <a:spcAft>
        <a:spcPct val="0"/>
      </a:spcAft>
      <a:buClr>
        <a:srgbClr val="000000"/>
      </a:buClr>
      <a:buSzPct val="100000"/>
      <a:buFont typeface="Times New Roman" pitchFamily="18" charset="0"/>
      <a:defRPr kern="1200">
        <a:solidFill>
          <a:schemeClr val="bg1"/>
        </a:solidFill>
        <a:latin typeface="Arial" charset="0"/>
        <a:ea typeface="WenQuanYi Micro Hei" charset="0"/>
        <a:cs typeface="WenQuanYi Micro Hei" charset="0"/>
      </a:defRPr>
    </a:lvl2pPr>
    <a:lvl3pPr marL="1143000" indent="-228600" algn="l" defTabSz="449263" rtl="0" fontAlgn="base" hangingPunct="0">
      <a:lnSpc>
        <a:spcPct val="93000"/>
      </a:lnSpc>
      <a:spcBef>
        <a:spcPct val="0"/>
      </a:spcBef>
      <a:spcAft>
        <a:spcPct val="0"/>
      </a:spcAft>
      <a:buClr>
        <a:srgbClr val="000000"/>
      </a:buClr>
      <a:buSzPct val="100000"/>
      <a:buFont typeface="Times New Roman" pitchFamily="18" charset="0"/>
      <a:defRPr kern="1200">
        <a:solidFill>
          <a:schemeClr val="bg1"/>
        </a:solidFill>
        <a:latin typeface="Arial" charset="0"/>
        <a:ea typeface="WenQuanYi Micro Hei" charset="0"/>
        <a:cs typeface="WenQuanYi Micro Hei" charset="0"/>
      </a:defRPr>
    </a:lvl3pPr>
    <a:lvl4pPr marL="1600200" indent="-228600" algn="l" defTabSz="449263" rtl="0" fontAlgn="base" hangingPunct="0">
      <a:lnSpc>
        <a:spcPct val="93000"/>
      </a:lnSpc>
      <a:spcBef>
        <a:spcPct val="0"/>
      </a:spcBef>
      <a:spcAft>
        <a:spcPct val="0"/>
      </a:spcAft>
      <a:buClr>
        <a:srgbClr val="000000"/>
      </a:buClr>
      <a:buSzPct val="100000"/>
      <a:buFont typeface="Times New Roman" pitchFamily="18" charset="0"/>
      <a:defRPr kern="1200">
        <a:solidFill>
          <a:schemeClr val="bg1"/>
        </a:solidFill>
        <a:latin typeface="Arial" charset="0"/>
        <a:ea typeface="WenQuanYi Micro Hei" charset="0"/>
        <a:cs typeface="WenQuanYi Micro Hei" charset="0"/>
      </a:defRPr>
    </a:lvl4pPr>
    <a:lvl5pPr marL="2057400" indent="-228600" algn="l" defTabSz="449263" rtl="0" fontAlgn="base" hangingPunct="0">
      <a:lnSpc>
        <a:spcPct val="93000"/>
      </a:lnSpc>
      <a:spcBef>
        <a:spcPct val="0"/>
      </a:spcBef>
      <a:spcAft>
        <a:spcPct val="0"/>
      </a:spcAft>
      <a:buClr>
        <a:srgbClr val="000000"/>
      </a:buClr>
      <a:buSzPct val="100000"/>
      <a:buFont typeface="Times New Roman" pitchFamily="18" charset="0"/>
      <a:defRPr kern="1200">
        <a:solidFill>
          <a:schemeClr val="bg1"/>
        </a:solidFill>
        <a:latin typeface="Arial" charset="0"/>
        <a:ea typeface="WenQuanYi Micro Hei" charset="0"/>
        <a:cs typeface="WenQuanYi Micro Hei" charset="0"/>
      </a:defRPr>
    </a:lvl5pPr>
    <a:lvl6pPr marL="2286000" algn="l" defTabSz="914400" rtl="0" eaLnBrk="1" latinLnBrk="0" hangingPunct="1">
      <a:defRPr kern="1200">
        <a:solidFill>
          <a:schemeClr val="bg1"/>
        </a:solidFill>
        <a:latin typeface="Arial" charset="0"/>
        <a:ea typeface="WenQuanYi Micro Hei" charset="0"/>
        <a:cs typeface="WenQuanYi Micro Hei" charset="0"/>
      </a:defRPr>
    </a:lvl6pPr>
    <a:lvl7pPr marL="2743200" algn="l" defTabSz="914400" rtl="0" eaLnBrk="1" latinLnBrk="0" hangingPunct="1">
      <a:defRPr kern="1200">
        <a:solidFill>
          <a:schemeClr val="bg1"/>
        </a:solidFill>
        <a:latin typeface="Arial" charset="0"/>
        <a:ea typeface="WenQuanYi Micro Hei" charset="0"/>
        <a:cs typeface="WenQuanYi Micro Hei" charset="0"/>
      </a:defRPr>
    </a:lvl7pPr>
    <a:lvl8pPr marL="3200400" algn="l" defTabSz="914400" rtl="0" eaLnBrk="1" latinLnBrk="0" hangingPunct="1">
      <a:defRPr kern="1200">
        <a:solidFill>
          <a:schemeClr val="bg1"/>
        </a:solidFill>
        <a:latin typeface="Arial" charset="0"/>
        <a:ea typeface="WenQuanYi Micro Hei" charset="0"/>
        <a:cs typeface="WenQuanYi Micro Hei" charset="0"/>
      </a:defRPr>
    </a:lvl8pPr>
    <a:lvl9pPr marL="3657600" algn="l" defTabSz="914400" rtl="0" eaLnBrk="1" latinLnBrk="0" hangingPunct="1">
      <a:defRPr kern="1200">
        <a:solidFill>
          <a:schemeClr val="bg1"/>
        </a:solidFill>
        <a:latin typeface="Arial" charset="0"/>
        <a:ea typeface="WenQuanYi Micro Hei" charset="0"/>
        <a:cs typeface="WenQuanYi Micro Hei"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9279" autoAdjust="0"/>
    <p:restoredTop sz="94660"/>
  </p:normalViewPr>
  <p:slideViewPr>
    <p:cSldViewPr>
      <p:cViewPr>
        <p:scale>
          <a:sx n="82" d="100"/>
          <a:sy n="82" d="100"/>
        </p:scale>
        <p:origin x="-2136" y="-52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674"/>
        <p:guide pos="19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AutoShape 1"/>
          <p:cNvSpPr>
            <a:spLocks noChangeArrowheads="1"/>
          </p:cNvSpPr>
          <p:nvPr/>
        </p:nvSpPr>
        <p:spPr bwMode="auto">
          <a:xfrm>
            <a:off x="0" y="0"/>
            <a:ext cx="6797675" cy="9926638"/>
          </a:xfrm>
          <a:prstGeom prst="roundRect">
            <a:avLst>
              <a:gd name="adj" fmla="val 19"/>
            </a:avLst>
          </a:prstGeom>
          <a:solidFill>
            <a:srgbClr val="FFFFFF"/>
          </a:solidFill>
          <a:ln w="9360" cap="sq">
            <a:noFill/>
            <a:miter lim="800000"/>
            <a:headEnd/>
            <a:tailEnd/>
          </a:ln>
        </p:spPr>
        <p:txBody>
          <a:bodyPr wrap="none" lIns="83786" tIns="41893" rIns="83786" bIns="41893" anchor="ctr"/>
          <a:lstStyle/>
          <a:p>
            <a:endParaRPr lang="es-ES" dirty="0"/>
          </a:p>
        </p:txBody>
      </p:sp>
      <p:sp>
        <p:nvSpPr>
          <p:cNvPr id="5123" name="AutoShape 2"/>
          <p:cNvSpPr>
            <a:spLocks noChangeArrowheads="1"/>
          </p:cNvSpPr>
          <p:nvPr/>
        </p:nvSpPr>
        <p:spPr bwMode="auto">
          <a:xfrm>
            <a:off x="0" y="0"/>
            <a:ext cx="6797675" cy="9926638"/>
          </a:xfrm>
          <a:prstGeom prst="roundRect">
            <a:avLst>
              <a:gd name="adj" fmla="val 19"/>
            </a:avLst>
          </a:prstGeom>
          <a:solidFill>
            <a:srgbClr val="FFFFFF"/>
          </a:solidFill>
          <a:ln w="9525">
            <a:noFill/>
            <a:round/>
            <a:headEnd/>
            <a:tailEnd/>
          </a:ln>
        </p:spPr>
        <p:txBody>
          <a:bodyPr wrap="none" lIns="83786" tIns="41893" rIns="83786" bIns="41893" anchor="ctr"/>
          <a:lstStyle/>
          <a:p>
            <a:endParaRPr lang="es-ES" dirty="0"/>
          </a:p>
        </p:txBody>
      </p:sp>
      <p:sp>
        <p:nvSpPr>
          <p:cNvPr id="5124" name="Rectangle 3"/>
          <p:cNvSpPr>
            <a:spLocks noGrp="1" noRot="1" noChangeAspect="1" noChangeArrowheads="1"/>
          </p:cNvSpPr>
          <p:nvPr>
            <p:ph type="sldImg"/>
          </p:nvPr>
        </p:nvSpPr>
        <p:spPr bwMode="auto">
          <a:xfrm>
            <a:off x="919163" y="754063"/>
            <a:ext cx="4954587" cy="3717925"/>
          </a:xfrm>
          <a:prstGeom prst="rect">
            <a:avLst/>
          </a:prstGeom>
          <a:noFill/>
          <a:ln w="9525">
            <a:noFill/>
            <a:round/>
            <a:headEnd/>
            <a:tailEnd/>
          </a:ln>
        </p:spPr>
      </p:sp>
      <p:sp>
        <p:nvSpPr>
          <p:cNvPr id="3076" name="Rectangle 4"/>
          <p:cNvSpPr>
            <a:spLocks noGrp="1" noChangeArrowheads="1"/>
          </p:cNvSpPr>
          <p:nvPr>
            <p:ph type="body"/>
          </p:nvPr>
        </p:nvSpPr>
        <p:spPr bwMode="auto">
          <a:xfrm>
            <a:off x="679482" y="4714969"/>
            <a:ext cx="5434429" cy="4462934"/>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p>
            <a:pPr lvl="0"/>
            <a:endParaRPr lang="es-ES" noProof="0" smtClean="0"/>
          </a:p>
        </p:txBody>
      </p:sp>
      <p:sp>
        <p:nvSpPr>
          <p:cNvPr id="3077" name="Rectangle 5"/>
          <p:cNvSpPr>
            <a:spLocks noGrp="1" noChangeArrowheads="1"/>
          </p:cNvSpPr>
          <p:nvPr>
            <p:ph type="hdr"/>
          </p:nvPr>
        </p:nvSpPr>
        <p:spPr bwMode="auto">
          <a:xfrm>
            <a:off x="0" y="0"/>
            <a:ext cx="2946325" cy="492279"/>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lvl1pPr>
              <a:buClrTx/>
              <a:buFontTx/>
              <a:buNone/>
              <a:tabLst>
                <a:tab pos="0" algn="l"/>
                <a:tab pos="410205" algn="l"/>
                <a:tab pos="821864" algn="l"/>
                <a:tab pos="1233523" algn="l"/>
                <a:tab pos="1645183" algn="l"/>
                <a:tab pos="2056842" algn="l"/>
                <a:tab pos="2468501" algn="l"/>
                <a:tab pos="2880160" algn="l"/>
                <a:tab pos="3291820" algn="l"/>
                <a:tab pos="3703478" algn="l"/>
                <a:tab pos="4115138" algn="l"/>
                <a:tab pos="4526797" algn="l"/>
                <a:tab pos="4938457" algn="l"/>
                <a:tab pos="5350115" algn="l"/>
                <a:tab pos="5761775" algn="l"/>
                <a:tab pos="6173434" algn="l"/>
                <a:tab pos="6585093" algn="l"/>
                <a:tab pos="6996752" algn="l"/>
                <a:tab pos="7408412" algn="l"/>
                <a:tab pos="7820071" algn="l"/>
                <a:tab pos="8231730" algn="l"/>
              </a:tabLst>
              <a:defRPr sz="1300">
                <a:solidFill>
                  <a:srgbClr val="000000"/>
                </a:solidFill>
                <a:latin typeface="Times New Roman" pitchFamily="16" charset="0"/>
                <a:ea typeface="+mn-ea"/>
                <a:cs typeface="DejaVu Sans" charset="0"/>
              </a:defRPr>
            </a:lvl1pPr>
          </a:lstStyle>
          <a:p>
            <a:pPr>
              <a:defRPr/>
            </a:pPr>
            <a:endParaRPr lang="es-ES" dirty="0"/>
          </a:p>
        </p:txBody>
      </p:sp>
      <p:sp>
        <p:nvSpPr>
          <p:cNvPr id="3078" name="Rectangle 6"/>
          <p:cNvSpPr>
            <a:spLocks noGrp="1" noChangeArrowheads="1"/>
          </p:cNvSpPr>
          <p:nvPr>
            <p:ph type="dt"/>
          </p:nvPr>
        </p:nvSpPr>
        <p:spPr bwMode="auto">
          <a:xfrm>
            <a:off x="3847068" y="0"/>
            <a:ext cx="2946325" cy="492279"/>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lvl1pPr algn="r">
              <a:buClrTx/>
              <a:buFontTx/>
              <a:buNone/>
              <a:tabLst>
                <a:tab pos="0" algn="l"/>
                <a:tab pos="410205" algn="l"/>
                <a:tab pos="821864" algn="l"/>
                <a:tab pos="1233523" algn="l"/>
                <a:tab pos="1645183" algn="l"/>
                <a:tab pos="2056842" algn="l"/>
                <a:tab pos="2468501" algn="l"/>
                <a:tab pos="2880160" algn="l"/>
                <a:tab pos="3291820" algn="l"/>
                <a:tab pos="3703478" algn="l"/>
                <a:tab pos="4115138" algn="l"/>
                <a:tab pos="4526797" algn="l"/>
                <a:tab pos="4938457" algn="l"/>
                <a:tab pos="5350115" algn="l"/>
                <a:tab pos="5761775" algn="l"/>
                <a:tab pos="6173434" algn="l"/>
                <a:tab pos="6585093" algn="l"/>
                <a:tab pos="6996752" algn="l"/>
                <a:tab pos="7408412" algn="l"/>
                <a:tab pos="7820071" algn="l"/>
                <a:tab pos="8231730" algn="l"/>
              </a:tabLst>
              <a:defRPr sz="1300">
                <a:solidFill>
                  <a:srgbClr val="000000"/>
                </a:solidFill>
                <a:latin typeface="Times New Roman" pitchFamily="16" charset="0"/>
                <a:ea typeface="+mn-ea"/>
                <a:cs typeface="DejaVu Sans" charset="0"/>
              </a:defRPr>
            </a:lvl1pPr>
          </a:lstStyle>
          <a:p>
            <a:pPr>
              <a:defRPr/>
            </a:pPr>
            <a:endParaRPr lang="es-ES" dirty="0"/>
          </a:p>
        </p:txBody>
      </p:sp>
      <p:sp>
        <p:nvSpPr>
          <p:cNvPr id="3079" name="Rectangle 7"/>
          <p:cNvSpPr>
            <a:spLocks noGrp="1" noChangeArrowheads="1"/>
          </p:cNvSpPr>
          <p:nvPr>
            <p:ph type="ftr"/>
          </p:nvPr>
        </p:nvSpPr>
        <p:spPr bwMode="auto">
          <a:xfrm>
            <a:off x="0" y="9429937"/>
            <a:ext cx="2946325" cy="492279"/>
          </a:xfrm>
          <a:prstGeom prst="rect">
            <a:avLst/>
          </a:prstGeom>
          <a:noFill/>
          <a:ln w="9525" cap="flat">
            <a:noFill/>
            <a:round/>
            <a:headEnd/>
            <a:tailEnd/>
          </a:ln>
          <a:effectLst/>
        </p:spPr>
        <p:txBody>
          <a:bodyPr vert="horz" wrap="square" lIns="0" tIns="0" rIns="0" bIns="0" numCol="1" anchor="b" anchorCtr="0" compatLnSpc="1">
            <a:prstTxWarp prst="textNoShape">
              <a:avLst/>
            </a:prstTxWarp>
          </a:bodyPr>
          <a:lstStyle>
            <a:lvl1pPr>
              <a:buClrTx/>
              <a:buFontTx/>
              <a:buNone/>
              <a:tabLst>
                <a:tab pos="0" algn="l"/>
                <a:tab pos="410205" algn="l"/>
                <a:tab pos="821864" algn="l"/>
                <a:tab pos="1233523" algn="l"/>
                <a:tab pos="1645183" algn="l"/>
                <a:tab pos="2056842" algn="l"/>
                <a:tab pos="2468501" algn="l"/>
                <a:tab pos="2880160" algn="l"/>
                <a:tab pos="3291820" algn="l"/>
                <a:tab pos="3703478" algn="l"/>
                <a:tab pos="4115138" algn="l"/>
                <a:tab pos="4526797" algn="l"/>
                <a:tab pos="4938457" algn="l"/>
                <a:tab pos="5350115" algn="l"/>
                <a:tab pos="5761775" algn="l"/>
                <a:tab pos="6173434" algn="l"/>
                <a:tab pos="6585093" algn="l"/>
                <a:tab pos="6996752" algn="l"/>
                <a:tab pos="7408412" algn="l"/>
                <a:tab pos="7820071" algn="l"/>
                <a:tab pos="8231730" algn="l"/>
              </a:tabLst>
              <a:defRPr sz="1300">
                <a:solidFill>
                  <a:srgbClr val="000000"/>
                </a:solidFill>
                <a:latin typeface="Times New Roman" pitchFamily="16" charset="0"/>
                <a:ea typeface="+mn-ea"/>
                <a:cs typeface="DejaVu Sans" charset="0"/>
              </a:defRPr>
            </a:lvl1pPr>
          </a:lstStyle>
          <a:p>
            <a:pPr>
              <a:defRPr/>
            </a:pPr>
            <a:endParaRPr lang="es-ES" dirty="0"/>
          </a:p>
        </p:txBody>
      </p:sp>
      <p:sp>
        <p:nvSpPr>
          <p:cNvPr id="3080" name="Rectangle 8"/>
          <p:cNvSpPr>
            <a:spLocks noGrp="1" noChangeArrowheads="1"/>
          </p:cNvSpPr>
          <p:nvPr>
            <p:ph type="sldNum"/>
          </p:nvPr>
        </p:nvSpPr>
        <p:spPr bwMode="auto">
          <a:xfrm>
            <a:off x="3847068" y="9429937"/>
            <a:ext cx="2946325" cy="492279"/>
          </a:xfrm>
          <a:prstGeom prst="rect">
            <a:avLst/>
          </a:prstGeom>
          <a:noFill/>
          <a:ln w="9525" cap="flat">
            <a:noFill/>
            <a:round/>
            <a:headEnd/>
            <a:tailEnd/>
          </a:ln>
          <a:effectLst/>
        </p:spPr>
        <p:txBody>
          <a:bodyPr vert="horz" wrap="square" lIns="0" tIns="0" rIns="0" bIns="0" numCol="1" anchor="b" anchorCtr="0" compatLnSpc="1">
            <a:prstTxWarp prst="textNoShape">
              <a:avLst/>
            </a:prstTxWarp>
          </a:bodyPr>
          <a:lstStyle>
            <a:lvl1pPr algn="r">
              <a:buClrTx/>
              <a:buFontTx/>
              <a:buNone/>
              <a:tabLst>
                <a:tab pos="0" algn="l"/>
                <a:tab pos="410205" algn="l"/>
                <a:tab pos="821864" algn="l"/>
                <a:tab pos="1233523" algn="l"/>
                <a:tab pos="1645183" algn="l"/>
                <a:tab pos="2056842" algn="l"/>
                <a:tab pos="2468501" algn="l"/>
                <a:tab pos="2880160" algn="l"/>
                <a:tab pos="3291820" algn="l"/>
                <a:tab pos="3703478" algn="l"/>
                <a:tab pos="4115138" algn="l"/>
                <a:tab pos="4526797" algn="l"/>
                <a:tab pos="4938457" algn="l"/>
                <a:tab pos="5350115" algn="l"/>
                <a:tab pos="5761775" algn="l"/>
                <a:tab pos="6173434" algn="l"/>
                <a:tab pos="6585093" algn="l"/>
                <a:tab pos="6996752" algn="l"/>
                <a:tab pos="7408412" algn="l"/>
                <a:tab pos="7820071" algn="l"/>
                <a:tab pos="8231730" algn="l"/>
              </a:tabLst>
              <a:defRPr sz="1300">
                <a:solidFill>
                  <a:srgbClr val="000000"/>
                </a:solidFill>
                <a:latin typeface="Times New Roman" pitchFamily="16" charset="0"/>
                <a:ea typeface="+mn-ea"/>
                <a:cs typeface="DejaVu Sans" charset="0"/>
              </a:defRPr>
            </a:lvl1pPr>
          </a:lstStyle>
          <a:p>
            <a:pPr>
              <a:defRPr/>
            </a:pPr>
            <a:fld id="{72317EE1-DE70-45E8-8F49-976EDD9E3013}" type="slidenum">
              <a:rPr lang="es-ES"/>
              <a:pPr>
                <a:defRPr/>
              </a:pPr>
              <a:t>‹Nº›</a:t>
            </a:fld>
            <a:endParaRPr lang="es-ES" dirty="0"/>
          </a:p>
        </p:txBody>
      </p:sp>
    </p:spTree>
    <p:extLst>
      <p:ext uri="{BB962C8B-B14F-4D97-AF65-F5344CB8AC3E}">
        <p14:creationId xmlns:p14="http://schemas.microsoft.com/office/powerpoint/2010/main" val="412134985"/>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Rectangle 8"/>
          <p:cNvSpPr>
            <a:spLocks noGrp="1" noChangeArrowheads="1"/>
          </p:cNvSpPr>
          <p:nvPr>
            <p:ph type="sldNum" sz="quarter"/>
          </p:nvPr>
        </p:nvSpPr>
        <p:spPr>
          <a:noFill/>
          <a:ln/>
        </p:spPr>
        <p:txBody>
          <a:bodyPr/>
          <a:lstStyle/>
          <a:p>
            <a:fld id="{A5452C30-31D0-4057-93DE-40B905CD6C3C}" type="slidenum">
              <a:rPr lang="es-ES" smtClean="0">
                <a:latin typeface="Times New Roman" pitchFamily="18" charset="0"/>
                <a:ea typeface="DejaVu Sans" charset="0"/>
              </a:rPr>
              <a:pPr/>
              <a:t>1</a:t>
            </a:fld>
            <a:endParaRPr lang="es-ES" dirty="0" smtClean="0">
              <a:latin typeface="Times New Roman" pitchFamily="18" charset="0"/>
              <a:ea typeface="DejaVu Sans" charset="0"/>
            </a:endParaRPr>
          </a:p>
        </p:txBody>
      </p:sp>
      <p:sp>
        <p:nvSpPr>
          <p:cNvPr id="6147" name="Rectangle 1"/>
          <p:cNvSpPr>
            <a:spLocks noGrp="1" noRot="1" noChangeAspect="1" noChangeArrowheads="1" noTextEdit="1"/>
          </p:cNvSpPr>
          <p:nvPr>
            <p:ph type="sldImg"/>
          </p:nvPr>
        </p:nvSpPr>
        <p:spPr>
          <a:xfrm>
            <a:off x="917575" y="754063"/>
            <a:ext cx="4959350" cy="3719512"/>
          </a:xfrm>
          <a:solidFill>
            <a:srgbClr val="FFFFFF"/>
          </a:solidFill>
          <a:ln>
            <a:solidFill>
              <a:srgbClr val="000000"/>
            </a:solidFill>
            <a:miter lim="800000"/>
          </a:ln>
        </p:spPr>
      </p:sp>
      <p:sp>
        <p:nvSpPr>
          <p:cNvPr id="6148" name="Rectangle 2"/>
          <p:cNvSpPr>
            <a:spLocks noGrp="1" noChangeArrowheads="1"/>
          </p:cNvSpPr>
          <p:nvPr>
            <p:ph type="body" idx="1"/>
          </p:nvPr>
        </p:nvSpPr>
        <p:spPr>
          <a:xfrm>
            <a:off x="679482" y="4714970"/>
            <a:ext cx="5435856" cy="4464407"/>
          </a:xfrm>
          <a:noFill/>
          <a:ln/>
        </p:spPr>
        <p:txBody>
          <a:bodyPr wrap="none" anchor="ctr"/>
          <a:lstStyle/>
          <a:p>
            <a:endParaRPr lang="es-ES" dirty="0" smtClean="0">
              <a:latin typeface="Times New Roman"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Rectangle 8"/>
          <p:cNvSpPr>
            <a:spLocks noGrp="1" noChangeArrowheads="1"/>
          </p:cNvSpPr>
          <p:nvPr>
            <p:ph type="sldNum" sz="quarter"/>
          </p:nvPr>
        </p:nvSpPr>
        <p:spPr>
          <a:noFill/>
          <a:ln/>
        </p:spPr>
        <p:txBody>
          <a:bodyPr/>
          <a:lstStyle/>
          <a:p>
            <a:fld id="{391D728B-B79C-4FBE-B90F-8DDB223A4881}" type="slidenum">
              <a:rPr lang="es-ES" smtClean="0">
                <a:latin typeface="Times New Roman" pitchFamily="18" charset="0"/>
                <a:ea typeface="DejaVu Sans" charset="0"/>
              </a:rPr>
              <a:pPr/>
              <a:t>10</a:t>
            </a:fld>
            <a:endParaRPr lang="es-ES" dirty="0" smtClean="0">
              <a:latin typeface="Times New Roman" pitchFamily="18" charset="0"/>
              <a:ea typeface="DejaVu Sans" charset="0"/>
            </a:endParaRPr>
          </a:p>
        </p:txBody>
      </p:sp>
      <p:sp>
        <p:nvSpPr>
          <p:cNvPr id="7171" name="Rectangle 1"/>
          <p:cNvSpPr>
            <a:spLocks noGrp="1" noRot="1" noChangeAspect="1" noChangeArrowheads="1" noTextEdit="1"/>
          </p:cNvSpPr>
          <p:nvPr>
            <p:ph type="sldImg"/>
          </p:nvPr>
        </p:nvSpPr>
        <p:spPr>
          <a:xfrm>
            <a:off x="917575" y="754063"/>
            <a:ext cx="4959350" cy="3719512"/>
          </a:xfrm>
          <a:solidFill>
            <a:srgbClr val="FFFFFF"/>
          </a:solidFill>
          <a:ln>
            <a:solidFill>
              <a:srgbClr val="000000"/>
            </a:solidFill>
            <a:miter lim="800000"/>
          </a:ln>
        </p:spPr>
      </p:sp>
      <p:sp>
        <p:nvSpPr>
          <p:cNvPr id="7172" name="Rectangle 2"/>
          <p:cNvSpPr>
            <a:spLocks noGrp="1" noChangeArrowheads="1"/>
          </p:cNvSpPr>
          <p:nvPr>
            <p:ph type="body" idx="1"/>
          </p:nvPr>
        </p:nvSpPr>
        <p:spPr>
          <a:xfrm>
            <a:off x="679482" y="4714970"/>
            <a:ext cx="5435856" cy="4464407"/>
          </a:xfrm>
          <a:noFill/>
          <a:ln/>
        </p:spPr>
        <p:txBody>
          <a:bodyPr wrap="none" anchor="ctr"/>
          <a:lstStyle/>
          <a:p>
            <a:endParaRPr lang="es-ES" dirty="0"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Rectangle 8"/>
          <p:cNvSpPr>
            <a:spLocks noGrp="1" noChangeArrowheads="1"/>
          </p:cNvSpPr>
          <p:nvPr>
            <p:ph type="sldNum" sz="quarter"/>
          </p:nvPr>
        </p:nvSpPr>
        <p:spPr>
          <a:noFill/>
          <a:ln/>
        </p:spPr>
        <p:txBody>
          <a:bodyPr/>
          <a:lstStyle/>
          <a:p>
            <a:fld id="{391D728B-B79C-4FBE-B90F-8DDB223A4881}" type="slidenum">
              <a:rPr lang="es-ES" smtClean="0">
                <a:latin typeface="Times New Roman" pitchFamily="18" charset="0"/>
                <a:ea typeface="DejaVu Sans" charset="0"/>
              </a:rPr>
              <a:pPr/>
              <a:t>11</a:t>
            </a:fld>
            <a:endParaRPr lang="es-ES" dirty="0" smtClean="0">
              <a:latin typeface="Times New Roman" pitchFamily="18" charset="0"/>
              <a:ea typeface="DejaVu Sans" charset="0"/>
            </a:endParaRPr>
          </a:p>
        </p:txBody>
      </p:sp>
      <p:sp>
        <p:nvSpPr>
          <p:cNvPr id="7171" name="Rectangle 1"/>
          <p:cNvSpPr>
            <a:spLocks noGrp="1" noRot="1" noChangeAspect="1" noChangeArrowheads="1" noTextEdit="1"/>
          </p:cNvSpPr>
          <p:nvPr>
            <p:ph type="sldImg"/>
          </p:nvPr>
        </p:nvSpPr>
        <p:spPr>
          <a:xfrm>
            <a:off x="917575" y="754063"/>
            <a:ext cx="4959350" cy="3719512"/>
          </a:xfrm>
          <a:solidFill>
            <a:srgbClr val="FFFFFF"/>
          </a:solidFill>
          <a:ln>
            <a:solidFill>
              <a:srgbClr val="000000"/>
            </a:solidFill>
            <a:miter lim="800000"/>
          </a:ln>
        </p:spPr>
      </p:sp>
      <p:sp>
        <p:nvSpPr>
          <p:cNvPr id="7172" name="Rectangle 2"/>
          <p:cNvSpPr>
            <a:spLocks noGrp="1" noChangeArrowheads="1"/>
          </p:cNvSpPr>
          <p:nvPr>
            <p:ph type="body" idx="1"/>
          </p:nvPr>
        </p:nvSpPr>
        <p:spPr>
          <a:xfrm>
            <a:off x="679482" y="4714970"/>
            <a:ext cx="5435856" cy="4464407"/>
          </a:xfrm>
          <a:noFill/>
          <a:ln/>
        </p:spPr>
        <p:txBody>
          <a:bodyPr wrap="none" anchor="ctr"/>
          <a:lstStyle/>
          <a:p>
            <a:endParaRPr lang="es-ES" dirty="0" smtClean="0">
              <a:latin typeface="Times New Roman" pitchFamily="18"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Rectangle 8"/>
          <p:cNvSpPr>
            <a:spLocks noGrp="1" noChangeArrowheads="1"/>
          </p:cNvSpPr>
          <p:nvPr>
            <p:ph type="sldNum" sz="quarter"/>
          </p:nvPr>
        </p:nvSpPr>
        <p:spPr>
          <a:noFill/>
          <a:ln/>
        </p:spPr>
        <p:txBody>
          <a:bodyPr/>
          <a:lstStyle/>
          <a:p>
            <a:fld id="{391D728B-B79C-4FBE-B90F-8DDB223A4881}" type="slidenum">
              <a:rPr lang="es-ES" smtClean="0">
                <a:latin typeface="Times New Roman" pitchFamily="18" charset="0"/>
                <a:ea typeface="DejaVu Sans" charset="0"/>
              </a:rPr>
              <a:pPr/>
              <a:t>12</a:t>
            </a:fld>
            <a:endParaRPr lang="es-ES" dirty="0" smtClean="0">
              <a:latin typeface="Times New Roman" pitchFamily="18" charset="0"/>
              <a:ea typeface="DejaVu Sans" charset="0"/>
            </a:endParaRPr>
          </a:p>
        </p:txBody>
      </p:sp>
      <p:sp>
        <p:nvSpPr>
          <p:cNvPr id="7171" name="Rectangle 1"/>
          <p:cNvSpPr>
            <a:spLocks noGrp="1" noRot="1" noChangeAspect="1" noChangeArrowheads="1" noTextEdit="1"/>
          </p:cNvSpPr>
          <p:nvPr>
            <p:ph type="sldImg"/>
          </p:nvPr>
        </p:nvSpPr>
        <p:spPr>
          <a:xfrm>
            <a:off x="917575" y="754063"/>
            <a:ext cx="4959350" cy="3719512"/>
          </a:xfrm>
          <a:solidFill>
            <a:srgbClr val="FFFFFF"/>
          </a:solidFill>
          <a:ln>
            <a:solidFill>
              <a:srgbClr val="000000"/>
            </a:solidFill>
            <a:miter lim="800000"/>
          </a:ln>
        </p:spPr>
      </p:sp>
      <p:sp>
        <p:nvSpPr>
          <p:cNvPr id="7172" name="Rectangle 2"/>
          <p:cNvSpPr>
            <a:spLocks noGrp="1" noChangeArrowheads="1"/>
          </p:cNvSpPr>
          <p:nvPr>
            <p:ph type="body" idx="1"/>
          </p:nvPr>
        </p:nvSpPr>
        <p:spPr>
          <a:xfrm>
            <a:off x="679482" y="4714970"/>
            <a:ext cx="5435856" cy="4464407"/>
          </a:xfrm>
          <a:noFill/>
          <a:ln/>
        </p:spPr>
        <p:txBody>
          <a:bodyPr wrap="none" anchor="ctr"/>
          <a:lstStyle/>
          <a:p>
            <a:endParaRPr lang="es-ES" dirty="0" smtClean="0">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Rectangle 8"/>
          <p:cNvSpPr>
            <a:spLocks noGrp="1" noChangeArrowheads="1"/>
          </p:cNvSpPr>
          <p:nvPr>
            <p:ph type="sldNum" sz="quarter"/>
          </p:nvPr>
        </p:nvSpPr>
        <p:spPr>
          <a:noFill/>
          <a:ln/>
        </p:spPr>
        <p:txBody>
          <a:bodyPr/>
          <a:lstStyle/>
          <a:p>
            <a:fld id="{391D728B-B79C-4FBE-B90F-8DDB223A4881}" type="slidenum">
              <a:rPr lang="es-ES" smtClean="0">
                <a:latin typeface="Times New Roman" pitchFamily="18" charset="0"/>
                <a:ea typeface="DejaVu Sans" charset="0"/>
              </a:rPr>
              <a:pPr/>
              <a:t>13</a:t>
            </a:fld>
            <a:endParaRPr lang="es-ES" dirty="0" smtClean="0">
              <a:latin typeface="Times New Roman" pitchFamily="18" charset="0"/>
              <a:ea typeface="DejaVu Sans" charset="0"/>
            </a:endParaRPr>
          </a:p>
        </p:txBody>
      </p:sp>
      <p:sp>
        <p:nvSpPr>
          <p:cNvPr id="7171" name="Rectangle 1"/>
          <p:cNvSpPr>
            <a:spLocks noGrp="1" noRot="1" noChangeAspect="1" noChangeArrowheads="1" noTextEdit="1"/>
          </p:cNvSpPr>
          <p:nvPr>
            <p:ph type="sldImg"/>
          </p:nvPr>
        </p:nvSpPr>
        <p:spPr>
          <a:xfrm>
            <a:off x="917575" y="754063"/>
            <a:ext cx="4959350" cy="3719512"/>
          </a:xfrm>
          <a:solidFill>
            <a:srgbClr val="FFFFFF"/>
          </a:solidFill>
          <a:ln>
            <a:solidFill>
              <a:srgbClr val="000000"/>
            </a:solidFill>
            <a:miter lim="800000"/>
          </a:ln>
        </p:spPr>
      </p:sp>
      <p:sp>
        <p:nvSpPr>
          <p:cNvPr id="7172" name="Rectangle 2"/>
          <p:cNvSpPr>
            <a:spLocks noGrp="1" noChangeArrowheads="1"/>
          </p:cNvSpPr>
          <p:nvPr>
            <p:ph type="body" idx="1"/>
          </p:nvPr>
        </p:nvSpPr>
        <p:spPr>
          <a:xfrm>
            <a:off x="679482" y="4714970"/>
            <a:ext cx="5435856" cy="4464407"/>
          </a:xfrm>
          <a:noFill/>
          <a:ln/>
        </p:spPr>
        <p:txBody>
          <a:bodyPr wrap="none" anchor="ctr"/>
          <a:lstStyle/>
          <a:p>
            <a:endParaRPr lang="es-ES" dirty="0" smtClean="0">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Rectangle 8"/>
          <p:cNvSpPr>
            <a:spLocks noGrp="1" noChangeArrowheads="1"/>
          </p:cNvSpPr>
          <p:nvPr>
            <p:ph type="sldNum" sz="quarter"/>
          </p:nvPr>
        </p:nvSpPr>
        <p:spPr>
          <a:noFill/>
          <a:ln/>
        </p:spPr>
        <p:txBody>
          <a:bodyPr/>
          <a:lstStyle/>
          <a:p>
            <a:fld id="{391D728B-B79C-4FBE-B90F-8DDB223A4881}" type="slidenum">
              <a:rPr lang="es-ES" smtClean="0">
                <a:latin typeface="Times New Roman" pitchFamily="18" charset="0"/>
                <a:ea typeface="DejaVu Sans" charset="0"/>
              </a:rPr>
              <a:pPr/>
              <a:t>14</a:t>
            </a:fld>
            <a:endParaRPr lang="es-ES" dirty="0" smtClean="0">
              <a:latin typeface="Times New Roman" pitchFamily="18" charset="0"/>
              <a:ea typeface="DejaVu Sans" charset="0"/>
            </a:endParaRPr>
          </a:p>
        </p:txBody>
      </p:sp>
      <p:sp>
        <p:nvSpPr>
          <p:cNvPr id="7171" name="Rectangle 1"/>
          <p:cNvSpPr>
            <a:spLocks noGrp="1" noRot="1" noChangeAspect="1" noChangeArrowheads="1" noTextEdit="1"/>
          </p:cNvSpPr>
          <p:nvPr>
            <p:ph type="sldImg"/>
          </p:nvPr>
        </p:nvSpPr>
        <p:spPr>
          <a:xfrm>
            <a:off x="917575" y="754063"/>
            <a:ext cx="4959350" cy="3719512"/>
          </a:xfrm>
          <a:solidFill>
            <a:srgbClr val="FFFFFF"/>
          </a:solidFill>
          <a:ln>
            <a:solidFill>
              <a:srgbClr val="000000"/>
            </a:solidFill>
            <a:miter lim="800000"/>
          </a:ln>
        </p:spPr>
      </p:sp>
      <p:sp>
        <p:nvSpPr>
          <p:cNvPr id="7172" name="Rectangle 2"/>
          <p:cNvSpPr>
            <a:spLocks noGrp="1" noChangeArrowheads="1"/>
          </p:cNvSpPr>
          <p:nvPr>
            <p:ph type="body" idx="1"/>
          </p:nvPr>
        </p:nvSpPr>
        <p:spPr>
          <a:xfrm>
            <a:off x="679482" y="4714970"/>
            <a:ext cx="5435856" cy="4464407"/>
          </a:xfrm>
          <a:noFill/>
          <a:ln/>
        </p:spPr>
        <p:txBody>
          <a:bodyPr wrap="none" anchor="ctr"/>
          <a:lstStyle/>
          <a:p>
            <a:endParaRPr lang="es-ES" dirty="0" smtClean="0">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Rectangle 8"/>
          <p:cNvSpPr>
            <a:spLocks noGrp="1" noChangeArrowheads="1"/>
          </p:cNvSpPr>
          <p:nvPr>
            <p:ph type="sldNum" sz="quarter"/>
          </p:nvPr>
        </p:nvSpPr>
        <p:spPr>
          <a:noFill/>
          <a:ln/>
        </p:spPr>
        <p:txBody>
          <a:bodyPr/>
          <a:lstStyle/>
          <a:p>
            <a:fld id="{391D728B-B79C-4FBE-B90F-8DDB223A4881}" type="slidenum">
              <a:rPr lang="es-ES" smtClean="0">
                <a:latin typeface="Times New Roman" pitchFamily="18" charset="0"/>
                <a:ea typeface="DejaVu Sans" charset="0"/>
              </a:rPr>
              <a:pPr/>
              <a:t>15</a:t>
            </a:fld>
            <a:endParaRPr lang="es-ES" dirty="0" smtClean="0">
              <a:latin typeface="Times New Roman" pitchFamily="18" charset="0"/>
              <a:ea typeface="DejaVu Sans" charset="0"/>
            </a:endParaRPr>
          </a:p>
        </p:txBody>
      </p:sp>
      <p:sp>
        <p:nvSpPr>
          <p:cNvPr id="7171" name="Rectangle 1"/>
          <p:cNvSpPr>
            <a:spLocks noGrp="1" noRot="1" noChangeAspect="1" noChangeArrowheads="1" noTextEdit="1"/>
          </p:cNvSpPr>
          <p:nvPr>
            <p:ph type="sldImg"/>
          </p:nvPr>
        </p:nvSpPr>
        <p:spPr>
          <a:xfrm>
            <a:off x="917575" y="754063"/>
            <a:ext cx="4959350" cy="3719512"/>
          </a:xfrm>
          <a:solidFill>
            <a:srgbClr val="FFFFFF"/>
          </a:solidFill>
          <a:ln>
            <a:solidFill>
              <a:srgbClr val="000000"/>
            </a:solidFill>
            <a:miter lim="800000"/>
          </a:ln>
        </p:spPr>
      </p:sp>
      <p:sp>
        <p:nvSpPr>
          <p:cNvPr id="7172" name="Rectangle 2"/>
          <p:cNvSpPr>
            <a:spLocks noGrp="1" noChangeArrowheads="1"/>
          </p:cNvSpPr>
          <p:nvPr>
            <p:ph type="body" idx="1"/>
          </p:nvPr>
        </p:nvSpPr>
        <p:spPr>
          <a:xfrm>
            <a:off x="679482" y="4714970"/>
            <a:ext cx="5435856" cy="4464407"/>
          </a:xfrm>
          <a:noFill/>
          <a:ln/>
        </p:spPr>
        <p:txBody>
          <a:bodyPr wrap="none" anchor="ctr"/>
          <a:lstStyle/>
          <a:p>
            <a:endParaRPr lang="es-ES" dirty="0" smtClean="0">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Rectangle 8"/>
          <p:cNvSpPr>
            <a:spLocks noGrp="1" noChangeArrowheads="1"/>
          </p:cNvSpPr>
          <p:nvPr>
            <p:ph type="sldNum" sz="quarter"/>
          </p:nvPr>
        </p:nvSpPr>
        <p:spPr>
          <a:noFill/>
          <a:ln/>
        </p:spPr>
        <p:txBody>
          <a:bodyPr/>
          <a:lstStyle/>
          <a:p>
            <a:fld id="{391D728B-B79C-4FBE-B90F-8DDB223A4881}" type="slidenum">
              <a:rPr lang="es-ES" smtClean="0">
                <a:latin typeface="Times New Roman" pitchFamily="18" charset="0"/>
                <a:ea typeface="DejaVu Sans" charset="0"/>
              </a:rPr>
              <a:pPr/>
              <a:t>16</a:t>
            </a:fld>
            <a:endParaRPr lang="es-ES" dirty="0" smtClean="0">
              <a:latin typeface="Times New Roman" pitchFamily="18" charset="0"/>
              <a:ea typeface="DejaVu Sans" charset="0"/>
            </a:endParaRPr>
          </a:p>
        </p:txBody>
      </p:sp>
      <p:sp>
        <p:nvSpPr>
          <p:cNvPr id="7171" name="Rectangle 1"/>
          <p:cNvSpPr>
            <a:spLocks noGrp="1" noRot="1" noChangeAspect="1" noChangeArrowheads="1" noTextEdit="1"/>
          </p:cNvSpPr>
          <p:nvPr>
            <p:ph type="sldImg"/>
          </p:nvPr>
        </p:nvSpPr>
        <p:spPr>
          <a:xfrm>
            <a:off x="917575" y="754063"/>
            <a:ext cx="4959350" cy="3719512"/>
          </a:xfrm>
          <a:solidFill>
            <a:srgbClr val="FFFFFF"/>
          </a:solidFill>
          <a:ln>
            <a:solidFill>
              <a:srgbClr val="000000"/>
            </a:solidFill>
            <a:miter lim="800000"/>
          </a:ln>
        </p:spPr>
      </p:sp>
      <p:sp>
        <p:nvSpPr>
          <p:cNvPr id="7172" name="Rectangle 2"/>
          <p:cNvSpPr>
            <a:spLocks noGrp="1" noChangeArrowheads="1"/>
          </p:cNvSpPr>
          <p:nvPr>
            <p:ph type="body" idx="1"/>
          </p:nvPr>
        </p:nvSpPr>
        <p:spPr>
          <a:xfrm>
            <a:off x="679482" y="4714970"/>
            <a:ext cx="5435856" cy="4464407"/>
          </a:xfrm>
          <a:noFill/>
          <a:ln/>
        </p:spPr>
        <p:txBody>
          <a:bodyPr wrap="none" anchor="ctr"/>
          <a:lstStyle/>
          <a:p>
            <a:endParaRPr lang="es-ES" dirty="0" smtClean="0">
              <a:latin typeface="Times New Roman"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Rectangle 8"/>
          <p:cNvSpPr>
            <a:spLocks noGrp="1" noChangeArrowheads="1"/>
          </p:cNvSpPr>
          <p:nvPr>
            <p:ph type="sldNum" sz="quarter"/>
          </p:nvPr>
        </p:nvSpPr>
        <p:spPr>
          <a:noFill/>
          <a:ln/>
        </p:spPr>
        <p:txBody>
          <a:bodyPr/>
          <a:lstStyle/>
          <a:p>
            <a:fld id="{391D728B-B79C-4FBE-B90F-8DDB223A4881}" type="slidenum">
              <a:rPr lang="es-ES" smtClean="0">
                <a:latin typeface="Times New Roman" pitchFamily="18" charset="0"/>
                <a:ea typeface="DejaVu Sans" charset="0"/>
              </a:rPr>
              <a:pPr/>
              <a:t>17</a:t>
            </a:fld>
            <a:endParaRPr lang="es-ES" dirty="0" smtClean="0">
              <a:latin typeface="Times New Roman" pitchFamily="18" charset="0"/>
              <a:ea typeface="DejaVu Sans" charset="0"/>
            </a:endParaRPr>
          </a:p>
        </p:txBody>
      </p:sp>
      <p:sp>
        <p:nvSpPr>
          <p:cNvPr id="7171" name="Rectangle 1"/>
          <p:cNvSpPr>
            <a:spLocks noGrp="1" noRot="1" noChangeAspect="1" noChangeArrowheads="1" noTextEdit="1"/>
          </p:cNvSpPr>
          <p:nvPr>
            <p:ph type="sldImg"/>
          </p:nvPr>
        </p:nvSpPr>
        <p:spPr>
          <a:xfrm>
            <a:off x="917575" y="754063"/>
            <a:ext cx="4959350" cy="3719512"/>
          </a:xfrm>
          <a:solidFill>
            <a:srgbClr val="FFFFFF"/>
          </a:solidFill>
          <a:ln>
            <a:solidFill>
              <a:srgbClr val="000000"/>
            </a:solidFill>
            <a:miter lim="800000"/>
          </a:ln>
        </p:spPr>
      </p:sp>
      <p:sp>
        <p:nvSpPr>
          <p:cNvPr id="7172" name="Rectangle 2"/>
          <p:cNvSpPr>
            <a:spLocks noGrp="1" noChangeArrowheads="1"/>
          </p:cNvSpPr>
          <p:nvPr>
            <p:ph type="body" idx="1"/>
          </p:nvPr>
        </p:nvSpPr>
        <p:spPr>
          <a:xfrm>
            <a:off x="679482" y="4714970"/>
            <a:ext cx="5435856" cy="4464407"/>
          </a:xfrm>
          <a:noFill/>
          <a:ln/>
        </p:spPr>
        <p:txBody>
          <a:bodyPr wrap="none" anchor="ctr"/>
          <a:lstStyle/>
          <a:p>
            <a:endParaRPr lang="es-ES" dirty="0"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Rectangle 8"/>
          <p:cNvSpPr>
            <a:spLocks noGrp="1" noChangeArrowheads="1"/>
          </p:cNvSpPr>
          <p:nvPr>
            <p:ph type="sldNum" sz="quarter"/>
          </p:nvPr>
        </p:nvSpPr>
        <p:spPr>
          <a:noFill/>
          <a:ln/>
        </p:spPr>
        <p:txBody>
          <a:bodyPr/>
          <a:lstStyle/>
          <a:p>
            <a:fld id="{391D728B-B79C-4FBE-B90F-8DDB223A4881}" type="slidenum">
              <a:rPr lang="es-ES" smtClean="0">
                <a:latin typeface="Times New Roman" pitchFamily="18" charset="0"/>
                <a:ea typeface="DejaVu Sans" charset="0"/>
              </a:rPr>
              <a:pPr/>
              <a:t>2</a:t>
            </a:fld>
            <a:endParaRPr lang="es-ES" dirty="0" smtClean="0">
              <a:latin typeface="Times New Roman" pitchFamily="18" charset="0"/>
              <a:ea typeface="DejaVu Sans" charset="0"/>
            </a:endParaRPr>
          </a:p>
        </p:txBody>
      </p:sp>
      <p:sp>
        <p:nvSpPr>
          <p:cNvPr id="7171" name="Rectangle 1"/>
          <p:cNvSpPr>
            <a:spLocks noGrp="1" noRot="1" noChangeAspect="1" noChangeArrowheads="1" noTextEdit="1"/>
          </p:cNvSpPr>
          <p:nvPr>
            <p:ph type="sldImg"/>
          </p:nvPr>
        </p:nvSpPr>
        <p:spPr>
          <a:xfrm>
            <a:off x="917575" y="754063"/>
            <a:ext cx="4959350" cy="3719512"/>
          </a:xfrm>
          <a:solidFill>
            <a:srgbClr val="FFFFFF"/>
          </a:solidFill>
          <a:ln>
            <a:solidFill>
              <a:srgbClr val="000000"/>
            </a:solidFill>
            <a:miter lim="800000"/>
          </a:ln>
        </p:spPr>
      </p:sp>
      <p:sp>
        <p:nvSpPr>
          <p:cNvPr id="7172" name="Rectangle 2"/>
          <p:cNvSpPr>
            <a:spLocks noGrp="1" noChangeArrowheads="1"/>
          </p:cNvSpPr>
          <p:nvPr>
            <p:ph type="body" idx="1"/>
          </p:nvPr>
        </p:nvSpPr>
        <p:spPr>
          <a:xfrm>
            <a:off x="679482" y="4714970"/>
            <a:ext cx="5435856" cy="4464407"/>
          </a:xfrm>
          <a:noFill/>
          <a:ln/>
        </p:spPr>
        <p:txBody>
          <a:bodyPr wrap="none" anchor="ctr"/>
          <a:lstStyle/>
          <a:p>
            <a:endParaRPr lang="es-ES" dirty="0"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Rectangle 8"/>
          <p:cNvSpPr>
            <a:spLocks noGrp="1" noChangeArrowheads="1"/>
          </p:cNvSpPr>
          <p:nvPr>
            <p:ph type="sldNum" sz="quarter"/>
          </p:nvPr>
        </p:nvSpPr>
        <p:spPr>
          <a:noFill/>
          <a:ln/>
        </p:spPr>
        <p:txBody>
          <a:bodyPr/>
          <a:lstStyle/>
          <a:p>
            <a:fld id="{391D728B-B79C-4FBE-B90F-8DDB223A4881}" type="slidenum">
              <a:rPr lang="es-ES" smtClean="0">
                <a:latin typeface="Times New Roman" pitchFamily="18" charset="0"/>
                <a:ea typeface="DejaVu Sans" charset="0"/>
              </a:rPr>
              <a:pPr/>
              <a:t>3</a:t>
            </a:fld>
            <a:endParaRPr lang="es-ES" dirty="0" smtClean="0">
              <a:latin typeface="Times New Roman" pitchFamily="18" charset="0"/>
              <a:ea typeface="DejaVu Sans" charset="0"/>
            </a:endParaRPr>
          </a:p>
        </p:txBody>
      </p:sp>
      <p:sp>
        <p:nvSpPr>
          <p:cNvPr id="7171" name="Rectangle 1"/>
          <p:cNvSpPr>
            <a:spLocks noGrp="1" noRot="1" noChangeAspect="1" noChangeArrowheads="1" noTextEdit="1"/>
          </p:cNvSpPr>
          <p:nvPr>
            <p:ph type="sldImg"/>
          </p:nvPr>
        </p:nvSpPr>
        <p:spPr>
          <a:xfrm>
            <a:off x="917575" y="754063"/>
            <a:ext cx="4959350" cy="3719512"/>
          </a:xfrm>
          <a:solidFill>
            <a:srgbClr val="FFFFFF"/>
          </a:solidFill>
          <a:ln>
            <a:solidFill>
              <a:srgbClr val="000000"/>
            </a:solidFill>
            <a:miter lim="800000"/>
          </a:ln>
        </p:spPr>
      </p:sp>
      <p:sp>
        <p:nvSpPr>
          <p:cNvPr id="7172" name="Rectangle 2"/>
          <p:cNvSpPr>
            <a:spLocks noGrp="1" noChangeArrowheads="1"/>
          </p:cNvSpPr>
          <p:nvPr>
            <p:ph type="body" idx="1"/>
          </p:nvPr>
        </p:nvSpPr>
        <p:spPr>
          <a:xfrm>
            <a:off x="679482" y="4714970"/>
            <a:ext cx="5435856" cy="4464407"/>
          </a:xfrm>
          <a:noFill/>
          <a:ln/>
        </p:spPr>
        <p:txBody>
          <a:bodyPr wrap="none" anchor="ctr"/>
          <a:lstStyle/>
          <a:p>
            <a:endParaRPr lang="es-ES" dirty="0" smtClean="0">
              <a:latin typeface="Times New Roman"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Rectangle 8"/>
          <p:cNvSpPr>
            <a:spLocks noGrp="1" noChangeArrowheads="1"/>
          </p:cNvSpPr>
          <p:nvPr>
            <p:ph type="sldNum" sz="quarter"/>
          </p:nvPr>
        </p:nvSpPr>
        <p:spPr>
          <a:noFill/>
          <a:ln/>
        </p:spPr>
        <p:txBody>
          <a:bodyPr/>
          <a:lstStyle/>
          <a:p>
            <a:fld id="{391D728B-B79C-4FBE-B90F-8DDB223A4881}" type="slidenum">
              <a:rPr lang="es-ES" smtClean="0">
                <a:latin typeface="Times New Roman" pitchFamily="18" charset="0"/>
                <a:ea typeface="DejaVu Sans" charset="0"/>
              </a:rPr>
              <a:pPr/>
              <a:t>4</a:t>
            </a:fld>
            <a:endParaRPr lang="es-ES" dirty="0" smtClean="0">
              <a:latin typeface="Times New Roman" pitchFamily="18" charset="0"/>
              <a:ea typeface="DejaVu Sans" charset="0"/>
            </a:endParaRPr>
          </a:p>
        </p:txBody>
      </p:sp>
      <p:sp>
        <p:nvSpPr>
          <p:cNvPr id="7171" name="Rectangle 1"/>
          <p:cNvSpPr>
            <a:spLocks noGrp="1" noRot="1" noChangeAspect="1" noChangeArrowheads="1" noTextEdit="1"/>
          </p:cNvSpPr>
          <p:nvPr>
            <p:ph type="sldImg"/>
          </p:nvPr>
        </p:nvSpPr>
        <p:spPr>
          <a:xfrm>
            <a:off x="917575" y="754063"/>
            <a:ext cx="4959350" cy="3719512"/>
          </a:xfrm>
          <a:solidFill>
            <a:srgbClr val="FFFFFF"/>
          </a:solidFill>
          <a:ln>
            <a:solidFill>
              <a:srgbClr val="000000"/>
            </a:solidFill>
            <a:miter lim="800000"/>
          </a:ln>
        </p:spPr>
      </p:sp>
      <p:sp>
        <p:nvSpPr>
          <p:cNvPr id="7172" name="Rectangle 2"/>
          <p:cNvSpPr>
            <a:spLocks noGrp="1" noChangeArrowheads="1"/>
          </p:cNvSpPr>
          <p:nvPr>
            <p:ph type="body" idx="1"/>
          </p:nvPr>
        </p:nvSpPr>
        <p:spPr>
          <a:xfrm>
            <a:off x="679482" y="4714970"/>
            <a:ext cx="5435856" cy="4464407"/>
          </a:xfrm>
          <a:noFill/>
          <a:ln/>
        </p:spPr>
        <p:txBody>
          <a:bodyPr wrap="none" anchor="ctr"/>
          <a:lstStyle/>
          <a:p>
            <a:endParaRPr lang="es-ES" dirty="0"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Rectangle 8"/>
          <p:cNvSpPr>
            <a:spLocks noGrp="1" noChangeArrowheads="1"/>
          </p:cNvSpPr>
          <p:nvPr>
            <p:ph type="sldNum" sz="quarter"/>
          </p:nvPr>
        </p:nvSpPr>
        <p:spPr>
          <a:noFill/>
          <a:ln/>
        </p:spPr>
        <p:txBody>
          <a:bodyPr/>
          <a:lstStyle/>
          <a:p>
            <a:fld id="{391D728B-B79C-4FBE-B90F-8DDB223A4881}" type="slidenum">
              <a:rPr lang="es-ES" smtClean="0">
                <a:latin typeface="Times New Roman" pitchFamily="18" charset="0"/>
                <a:ea typeface="DejaVu Sans" charset="0"/>
              </a:rPr>
              <a:pPr/>
              <a:t>5</a:t>
            </a:fld>
            <a:endParaRPr lang="es-ES" dirty="0" smtClean="0">
              <a:latin typeface="Times New Roman" pitchFamily="18" charset="0"/>
              <a:ea typeface="DejaVu Sans" charset="0"/>
            </a:endParaRPr>
          </a:p>
        </p:txBody>
      </p:sp>
      <p:sp>
        <p:nvSpPr>
          <p:cNvPr id="7171" name="Rectangle 1"/>
          <p:cNvSpPr>
            <a:spLocks noGrp="1" noRot="1" noChangeAspect="1" noChangeArrowheads="1" noTextEdit="1"/>
          </p:cNvSpPr>
          <p:nvPr>
            <p:ph type="sldImg"/>
          </p:nvPr>
        </p:nvSpPr>
        <p:spPr>
          <a:xfrm>
            <a:off x="917575" y="754063"/>
            <a:ext cx="4959350" cy="3719512"/>
          </a:xfrm>
          <a:solidFill>
            <a:srgbClr val="FFFFFF"/>
          </a:solidFill>
          <a:ln>
            <a:solidFill>
              <a:srgbClr val="000000"/>
            </a:solidFill>
            <a:miter lim="800000"/>
          </a:ln>
        </p:spPr>
      </p:sp>
      <p:sp>
        <p:nvSpPr>
          <p:cNvPr id="7172" name="Rectangle 2"/>
          <p:cNvSpPr>
            <a:spLocks noGrp="1" noChangeArrowheads="1"/>
          </p:cNvSpPr>
          <p:nvPr>
            <p:ph type="body" idx="1"/>
          </p:nvPr>
        </p:nvSpPr>
        <p:spPr>
          <a:xfrm>
            <a:off x="679482" y="4714970"/>
            <a:ext cx="5435856" cy="4464407"/>
          </a:xfrm>
          <a:noFill/>
          <a:ln/>
        </p:spPr>
        <p:txBody>
          <a:bodyPr wrap="none" anchor="ctr"/>
          <a:lstStyle/>
          <a:p>
            <a:endParaRPr lang="es-ES" dirty="0" smtClean="0">
              <a:latin typeface="Times New Roman" pitchFamily="18"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Rectangle 8"/>
          <p:cNvSpPr>
            <a:spLocks noGrp="1" noChangeArrowheads="1"/>
          </p:cNvSpPr>
          <p:nvPr>
            <p:ph type="sldNum" sz="quarter"/>
          </p:nvPr>
        </p:nvSpPr>
        <p:spPr>
          <a:noFill/>
          <a:ln/>
        </p:spPr>
        <p:txBody>
          <a:bodyPr/>
          <a:lstStyle/>
          <a:p>
            <a:fld id="{391D728B-B79C-4FBE-B90F-8DDB223A4881}" type="slidenum">
              <a:rPr lang="es-ES" smtClean="0">
                <a:latin typeface="Times New Roman" pitchFamily="18" charset="0"/>
                <a:ea typeface="DejaVu Sans" charset="0"/>
              </a:rPr>
              <a:pPr/>
              <a:t>6</a:t>
            </a:fld>
            <a:endParaRPr lang="es-ES" dirty="0" smtClean="0">
              <a:latin typeface="Times New Roman" pitchFamily="18" charset="0"/>
              <a:ea typeface="DejaVu Sans" charset="0"/>
            </a:endParaRPr>
          </a:p>
        </p:txBody>
      </p:sp>
      <p:sp>
        <p:nvSpPr>
          <p:cNvPr id="7171" name="Rectangle 1"/>
          <p:cNvSpPr>
            <a:spLocks noGrp="1" noRot="1" noChangeAspect="1" noChangeArrowheads="1" noTextEdit="1"/>
          </p:cNvSpPr>
          <p:nvPr>
            <p:ph type="sldImg"/>
          </p:nvPr>
        </p:nvSpPr>
        <p:spPr>
          <a:xfrm>
            <a:off x="917575" y="754063"/>
            <a:ext cx="4959350" cy="3719512"/>
          </a:xfrm>
          <a:solidFill>
            <a:srgbClr val="FFFFFF"/>
          </a:solidFill>
          <a:ln>
            <a:solidFill>
              <a:srgbClr val="000000"/>
            </a:solidFill>
            <a:miter lim="800000"/>
          </a:ln>
        </p:spPr>
      </p:sp>
      <p:sp>
        <p:nvSpPr>
          <p:cNvPr id="7172" name="Rectangle 2"/>
          <p:cNvSpPr>
            <a:spLocks noGrp="1" noChangeArrowheads="1"/>
          </p:cNvSpPr>
          <p:nvPr>
            <p:ph type="body" idx="1"/>
          </p:nvPr>
        </p:nvSpPr>
        <p:spPr>
          <a:xfrm>
            <a:off x="679482" y="4714970"/>
            <a:ext cx="5435856" cy="4464407"/>
          </a:xfrm>
          <a:noFill/>
          <a:ln/>
        </p:spPr>
        <p:txBody>
          <a:bodyPr wrap="none" anchor="ctr"/>
          <a:lstStyle/>
          <a:p>
            <a:endParaRPr lang="es-ES" dirty="0"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Rectangle 8"/>
          <p:cNvSpPr>
            <a:spLocks noGrp="1" noChangeArrowheads="1"/>
          </p:cNvSpPr>
          <p:nvPr>
            <p:ph type="sldNum" sz="quarter"/>
          </p:nvPr>
        </p:nvSpPr>
        <p:spPr>
          <a:noFill/>
          <a:ln/>
        </p:spPr>
        <p:txBody>
          <a:bodyPr/>
          <a:lstStyle/>
          <a:p>
            <a:fld id="{391D728B-B79C-4FBE-B90F-8DDB223A4881}" type="slidenum">
              <a:rPr lang="es-ES" smtClean="0">
                <a:latin typeface="Times New Roman" pitchFamily="18" charset="0"/>
                <a:ea typeface="DejaVu Sans" charset="0"/>
              </a:rPr>
              <a:pPr/>
              <a:t>7</a:t>
            </a:fld>
            <a:endParaRPr lang="es-ES" dirty="0" smtClean="0">
              <a:latin typeface="Times New Roman" pitchFamily="18" charset="0"/>
              <a:ea typeface="DejaVu Sans" charset="0"/>
            </a:endParaRPr>
          </a:p>
        </p:txBody>
      </p:sp>
      <p:sp>
        <p:nvSpPr>
          <p:cNvPr id="7171" name="Rectangle 1"/>
          <p:cNvSpPr>
            <a:spLocks noGrp="1" noRot="1" noChangeAspect="1" noChangeArrowheads="1" noTextEdit="1"/>
          </p:cNvSpPr>
          <p:nvPr>
            <p:ph type="sldImg"/>
          </p:nvPr>
        </p:nvSpPr>
        <p:spPr>
          <a:xfrm>
            <a:off x="917575" y="754063"/>
            <a:ext cx="4959350" cy="3719512"/>
          </a:xfrm>
          <a:solidFill>
            <a:srgbClr val="FFFFFF"/>
          </a:solidFill>
          <a:ln>
            <a:solidFill>
              <a:srgbClr val="000000"/>
            </a:solidFill>
            <a:miter lim="800000"/>
          </a:ln>
        </p:spPr>
      </p:sp>
      <p:sp>
        <p:nvSpPr>
          <p:cNvPr id="7172" name="Rectangle 2"/>
          <p:cNvSpPr>
            <a:spLocks noGrp="1" noChangeArrowheads="1"/>
          </p:cNvSpPr>
          <p:nvPr>
            <p:ph type="body" idx="1"/>
          </p:nvPr>
        </p:nvSpPr>
        <p:spPr>
          <a:xfrm>
            <a:off x="679482" y="4714970"/>
            <a:ext cx="5435856" cy="4464407"/>
          </a:xfrm>
          <a:noFill/>
          <a:ln/>
        </p:spPr>
        <p:txBody>
          <a:bodyPr wrap="none" anchor="ctr"/>
          <a:lstStyle/>
          <a:p>
            <a:endParaRPr lang="es-ES" dirty="0"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Rectangle 8"/>
          <p:cNvSpPr>
            <a:spLocks noGrp="1" noChangeArrowheads="1"/>
          </p:cNvSpPr>
          <p:nvPr>
            <p:ph type="sldNum" sz="quarter"/>
          </p:nvPr>
        </p:nvSpPr>
        <p:spPr>
          <a:noFill/>
          <a:ln/>
        </p:spPr>
        <p:txBody>
          <a:bodyPr/>
          <a:lstStyle/>
          <a:p>
            <a:fld id="{391D728B-B79C-4FBE-B90F-8DDB223A4881}" type="slidenum">
              <a:rPr lang="es-ES" smtClean="0">
                <a:latin typeface="Times New Roman" pitchFamily="18" charset="0"/>
                <a:ea typeface="DejaVu Sans" charset="0"/>
              </a:rPr>
              <a:pPr/>
              <a:t>8</a:t>
            </a:fld>
            <a:endParaRPr lang="es-ES" dirty="0" smtClean="0">
              <a:latin typeface="Times New Roman" pitchFamily="18" charset="0"/>
              <a:ea typeface="DejaVu Sans" charset="0"/>
            </a:endParaRPr>
          </a:p>
        </p:txBody>
      </p:sp>
      <p:sp>
        <p:nvSpPr>
          <p:cNvPr id="7171" name="Rectangle 1"/>
          <p:cNvSpPr>
            <a:spLocks noGrp="1" noRot="1" noChangeAspect="1" noChangeArrowheads="1" noTextEdit="1"/>
          </p:cNvSpPr>
          <p:nvPr>
            <p:ph type="sldImg"/>
          </p:nvPr>
        </p:nvSpPr>
        <p:spPr>
          <a:xfrm>
            <a:off x="917575" y="754063"/>
            <a:ext cx="4959350" cy="3719512"/>
          </a:xfrm>
          <a:solidFill>
            <a:srgbClr val="FFFFFF"/>
          </a:solidFill>
          <a:ln>
            <a:solidFill>
              <a:srgbClr val="000000"/>
            </a:solidFill>
            <a:miter lim="800000"/>
          </a:ln>
        </p:spPr>
      </p:sp>
      <p:sp>
        <p:nvSpPr>
          <p:cNvPr id="7172" name="Rectangle 2"/>
          <p:cNvSpPr>
            <a:spLocks noGrp="1" noChangeArrowheads="1"/>
          </p:cNvSpPr>
          <p:nvPr>
            <p:ph type="body" idx="1"/>
          </p:nvPr>
        </p:nvSpPr>
        <p:spPr>
          <a:xfrm>
            <a:off x="679482" y="4714970"/>
            <a:ext cx="5435856" cy="4464407"/>
          </a:xfrm>
          <a:noFill/>
          <a:ln/>
        </p:spPr>
        <p:txBody>
          <a:bodyPr wrap="none" anchor="ctr"/>
          <a:lstStyle/>
          <a:p>
            <a:endParaRPr lang="es-ES" dirty="0"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170" name="Rectangle 8"/>
          <p:cNvSpPr>
            <a:spLocks noGrp="1" noChangeArrowheads="1"/>
          </p:cNvSpPr>
          <p:nvPr>
            <p:ph type="sldNum" sz="quarter"/>
          </p:nvPr>
        </p:nvSpPr>
        <p:spPr>
          <a:noFill/>
          <a:ln/>
        </p:spPr>
        <p:txBody>
          <a:bodyPr/>
          <a:lstStyle/>
          <a:p>
            <a:fld id="{391D728B-B79C-4FBE-B90F-8DDB223A4881}" type="slidenum">
              <a:rPr lang="es-ES" smtClean="0">
                <a:latin typeface="Times New Roman" pitchFamily="18" charset="0"/>
                <a:ea typeface="DejaVu Sans" charset="0"/>
              </a:rPr>
              <a:pPr/>
              <a:t>9</a:t>
            </a:fld>
            <a:endParaRPr lang="es-ES" dirty="0" smtClean="0">
              <a:latin typeface="Times New Roman" pitchFamily="18" charset="0"/>
              <a:ea typeface="DejaVu Sans" charset="0"/>
            </a:endParaRPr>
          </a:p>
        </p:txBody>
      </p:sp>
      <p:sp>
        <p:nvSpPr>
          <p:cNvPr id="7171" name="Rectangle 1"/>
          <p:cNvSpPr>
            <a:spLocks noGrp="1" noRot="1" noChangeAspect="1" noChangeArrowheads="1" noTextEdit="1"/>
          </p:cNvSpPr>
          <p:nvPr>
            <p:ph type="sldImg"/>
          </p:nvPr>
        </p:nvSpPr>
        <p:spPr>
          <a:xfrm>
            <a:off x="917575" y="754063"/>
            <a:ext cx="4959350" cy="3719512"/>
          </a:xfrm>
          <a:solidFill>
            <a:srgbClr val="FFFFFF"/>
          </a:solidFill>
          <a:ln>
            <a:solidFill>
              <a:srgbClr val="000000"/>
            </a:solidFill>
            <a:miter lim="800000"/>
          </a:ln>
        </p:spPr>
      </p:sp>
      <p:sp>
        <p:nvSpPr>
          <p:cNvPr id="7172" name="Rectangle 2"/>
          <p:cNvSpPr>
            <a:spLocks noGrp="1" noChangeArrowheads="1"/>
          </p:cNvSpPr>
          <p:nvPr>
            <p:ph type="body" idx="1"/>
          </p:nvPr>
        </p:nvSpPr>
        <p:spPr>
          <a:xfrm>
            <a:off x="679482" y="4714970"/>
            <a:ext cx="5435856" cy="4464407"/>
          </a:xfrm>
          <a:noFill/>
          <a:ln/>
        </p:spPr>
        <p:txBody>
          <a:bodyPr wrap="none" anchor="ctr"/>
          <a:lstStyle/>
          <a:p>
            <a:endParaRPr lang="es-ES" dirty="0"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Haga clic para modificar el estilo de título del patrón</a:t>
            </a:r>
            <a:endParaRPr lang="es-ES" dirty="0"/>
          </a:p>
        </p:txBody>
      </p:sp>
      <p:sp>
        <p:nvSpPr>
          <p:cNvPr id="3" name="2 Marcador de contenido"/>
          <p:cNvSpPr>
            <a:spLocks noGrp="1"/>
          </p:cNvSpPr>
          <p:nvPr>
            <p:ph idx="1"/>
          </p:nvPr>
        </p:nvSpPr>
        <p:spPr/>
        <p:txBody>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ES" dirty="0"/>
          </a:p>
        </p:txBody>
      </p:sp>
      <p:sp>
        <p:nvSpPr>
          <p:cNvPr id="4" name="Rectangle 4"/>
          <p:cNvSpPr>
            <a:spLocks noGrp="1" noChangeArrowheads="1"/>
          </p:cNvSpPr>
          <p:nvPr>
            <p:ph type="ftr" idx="10"/>
          </p:nvPr>
        </p:nvSpPr>
        <p:spPr>
          <a:ln/>
        </p:spPr>
        <p:txBody>
          <a:bodyPr/>
          <a:lstStyle>
            <a:lvl1pPr>
              <a:defRPr/>
            </a:lvl1pPr>
          </a:lstStyle>
          <a:p>
            <a:pPr>
              <a:defRPr/>
            </a:pPr>
            <a:endParaRPr lang="es-ES" dirty="0"/>
          </a:p>
        </p:txBody>
      </p:sp>
      <p:sp>
        <p:nvSpPr>
          <p:cNvPr id="5" name="Rectangle 5"/>
          <p:cNvSpPr>
            <a:spLocks noGrp="1" noChangeArrowheads="1"/>
          </p:cNvSpPr>
          <p:nvPr>
            <p:ph type="sldNum" idx="11"/>
          </p:nvPr>
        </p:nvSpPr>
        <p:spPr>
          <a:ln/>
        </p:spPr>
        <p:txBody>
          <a:bodyPr/>
          <a:lstStyle>
            <a:lvl1pPr>
              <a:defRPr/>
            </a:lvl1pPr>
          </a:lstStyle>
          <a:p>
            <a:pPr>
              <a:defRPr/>
            </a:pPr>
            <a:fld id="{82060045-303E-4D63-9D25-EBF5E69218B8}" type="slidenum">
              <a:rPr lang="es-ES"/>
              <a:pPr>
                <a:defRPr/>
              </a:pPr>
              <a:t>‹Nº›</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3096096" y="251445"/>
            <a:ext cx="6588919" cy="639836"/>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512888" y="1979637"/>
            <a:ext cx="7991920" cy="4235426"/>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s-ES" dirty="0" smtClean="0"/>
              <a:t>Haga clic para modificar el estilo de subtítulo del patrón</a:t>
            </a:r>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Haga clic para modificar el estilo de título del patrón</a:t>
            </a:r>
            <a:endParaRPr lang="es-ES" dirty="0"/>
          </a:p>
        </p:txBody>
      </p:sp>
      <p:sp>
        <p:nvSpPr>
          <p:cNvPr id="3" name="2 Marcador de contenido"/>
          <p:cNvSpPr>
            <a:spLocks noGrp="1"/>
          </p:cNvSpPr>
          <p:nvPr>
            <p:ph idx="1"/>
          </p:nvPr>
        </p:nvSpPr>
        <p:spPr/>
        <p:txBody>
          <a:bodyPr/>
          <a:lstStyle/>
          <a:p>
            <a:pPr lvl="0"/>
            <a:r>
              <a:rPr lang="es-ES" dirty="0" smtClean="0"/>
              <a:t>Haga clic para modificar el estilo de texto del patrón</a:t>
            </a:r>
          </a:p>
          <a:p>
            <a:pPr lvl="1"/>
            <a:r>
              <a:rPr lang="es-ES" dirty="0" smtClean="0"/>
              <a:t>Segundo nivel</a:t>
            </a:r>
          </a:p>
          <a:p>
            <a:pPr lvl="2"/>
            <a:r>
              <a:rPr lang="es-ES" dirty="0" smtClean="0"/>
              <a:t>Tercer nivel</a:t>
            </a:r>
          </a:p>
          <a:p>
            <a:pPr lvl="3"/>
            <a:r>
              <a:rPr lang="es-ES" dirty="0" smtClean="0"/>
              <a:t>Cuarto nivel</a:t>
            </a:r>
          </a:p>
          <a:p>
            <a:pPr lvl="4"/>
            <a:r>
              <a:rPr lang="es-ES" dirty="0" smtClean="0"/>
              <a:t>Quinto nivel</a:t>
            </a:r>
            <a:endParaRPr lang="es-E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AutoShape 1"/>
          <p:cNvSpPr>
            <a:spLocks noChangeArrowheads="1"/>
          </p:cNvSpPr>
          <p:nvPr/>
        </p:nvSpPr>
        <p:spPr bwMode="auto">
          <a:xfrm>
            <a:off x="1367904" y="1835621"/>
            <a:ext cx="8202613" cy="1584325"/>
          </a:xfrm>
          <a:prstGeom prst="roundRect">
            <a:avLst>
              <a:gd name="adj" fmla="val 16667"/>
            </a:avLst>
          </a:prstGeom>
          <a:solidFill>
            <a:schemeClr val="accent1">
              <a:lumMod val="75000"/>
            </a:schemeClr>
          </a:solidFill>
          <a:ln w="9525">
            <a:noFill/>
            <a:round/>
            <a:headEnd/>
            <a:tailEnd/>
          </a:ln>
          <a:effectLst>
            <a:outerShdw dist="127279" dir="2700000" algn="ctr" rotWithShape="0">
              <a:srgbClr val="CCCCCC"/>
            </a:outerShdw>
          </a:effectLst>
        </p:spPr>
        <p:txBody>
          <a:bodyPr wrap="none" anchor="ctr"/>
          <a:lstStyle/>
          <a:p>
            <a:endParaRPr lang="es-ES" dirty="0"/>
          </a:p>
        </p:txBody>
      </p:sp>
      <p:sp>
        <p:nvSpPr>
          <p:cNvPr id="1027" name="Rectangle 2"/>
          <p:cNvSpPr>
            <a:spLocks noGrp="1" noChangeArrowheads="1"/>
          </p:cNvSpPr>
          <p:nvPr>
            <p:ph type="title"/>
          </p:nvPr>
        </p:nvSpPr>
        <p:spPr bwMode="auto">
          <a:xfrm>
            <a:off x="1655936" y="1979637"/>
            <a:ext cx="7847013" cy="1257300"/>
          </a:xfrm>
          <a:prstGeom prst="rect">
            <a:avLst/>
          </a:prstGeom>
          <a:noFill/>
          <a:ln w="9525">
            <a:noFill/>
            <a:round/>
            <a:headEnd/>
            <a:tailEnd/>
          </a:ln>
        </p:spPr>
        <p:txBody>
          <a:bodyPr vert="horz" wrap="square" lIns="0" tIns="0" rIns="0" bIns="0" numCol="1" anchor="ctr" anchorCtr="0" compatLnSpc="1">
            <a:prstTxWarp prst="textNoShape">
              <a:avLst/>
            </a:prstTxWarp>
          </a:bodyPr>
          <a:lstStyle/>
          <a:p>
            <a:pPr lvl="0"/>
            <a:r>
              <a:rPr lang="en-GB" dirty="0" smtClean="0"/>
              <a:t>JORNADAS ECONÓMICAS 2018</a:t>
            </a:r>
          </a:p>
        </p:txBody>
      </p:sp>
      <p:sp>
        <p:nvSpPr>
          <p:cNvPr id="1028" name="Rectangle 3"/>
          <p:cNvSpPr>
            <a:spLocks noGrp="1" noChangeArrowheads="1"/>
          </p:cNvSpPr>
          <p:nvPr>
            <p:ph type="body" idx="1"/>
          </p:nvPr>
        </p:nvSpPr>
        <p:spPr bwMode="auto">
          <a:xfrm>
            <a:off x="3168104" y="3851845"/>
            <a:ext cx="5826175" cy="720080"/>
          </a:xfrm>
          <a:prstGeom prst="rect">
            <a:avLst/>
          </a:prstGeom>
          <a:noFill/>
          <a:ln w="9525">
            <a:noFill/>
            <a:round/>
            <a:headEnd/>
            <a:tailEnd/>
          </a:ln>
        </p:spPr>
        <p:txBody>
          <a:bodyPr vert="horz" wrap="square" lIns="0" tIns="28440" rIns="0" bIns="0" numCol="1" anchor="t" anchorCtr="0" compatLnSpc="1">
            <a:prstTxWarp prst="textNoShape">
              <a:avLst/>
            </a:prstTxWarp>
          </a:bodyPr>
          <a:lstStyle/>
          <a:p>
            <a:pPr lvl="0"/>
            <a:r>
              <a:rPr lang="en-GB" dirty="0" err="1" smtClean="0"/>
              <a:t>Servicio</a:t>
            </a:r>
            <a:r>
              <a:rPr lang="en-GB" dirty="0" smtClean="0"/>
              <a:t> de ___________</a:t>
            </a:r>
          </a:p>
          <a:p>
            <a:pPr lvl="4"/>
            <a:endParaRPr lang="en-GB" dirty="0" smtClean="0"/>
          </a:p>
        </p:txBody>
      </p:sp>
      <p:sp>
        <p:nvSpPr>
          <p:cNvPr id="2" name="Rectangle 4"/>
          <p:cNvSpPr>
            <a:spLocks noGrp="1" noChangeArrowheads="1"/>
          </p:cNvSpPr>
          <p:nvPr>
            <p:ph type="ftr"/>
          </p:nvPr>
        </p:nvSpPr>
        <p:spPr bwMode="auto">
          <a:xfrm>
            <a:off x="5256213" y="7031038"/>
            <a:ext cx="3670300" cy="515937"/>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lvl1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666666"/>
                </a:solidFill>
                <a:ea typeface="+mn-ea"/>
                <a:cs typeface="+mn-cs"/>
              </a:defRPr>
            </a:lvl1pPr>
          </a:lstStyle>
          <a:p>
            <a:pPr>
              <a:defRPr/>
            </a:pPr>
            <a:endParaRPr lang="es-ES" dirty="0"/>
          </a:p>
        </p:txBody>
      </p:sp>
      <p:sp>
        <p:nvSpPr>
          <p:cNvPr id="1029" name="Rectangle 5"/>
          <p:cNvSpPr>
            <a:spLocks noGrp="1" noChangeArrowheads="1"/>
          </p:cNvSpPr>
          <p:nvPr>
            <p:ph type="sldNum"/>
          </p:nvPr>
        </p:nvSpPr>
        <p:spPr bwMode="auto">
          <a:xfrm>
            <a:off x="9002713" y="7031038"/>
            <a:ext cx="858837" cy="515937"/>
          </a:xfrm>
          <a:prstGeom prst="rect">
            <a:avLst/>
          </a:prstGeom>
          <a:noFill/>
          <a:ln w="9525" cap="flat">
            <a:noFill/>
            <a:round/>
            <a:headEnd/>
            <a:tailEnd/>
          </a:ln>
          <a:effectLst/>
        </p:spPr>
        <p:txBody>
          <a:bodyPr vert="horz" wrap="square" lIns="0" tIns="0" rIns="0" bIns="0" numCol="1" anchor="t" anchorCtr="0" compatLnSpc="1">
            <a:prstTxWarp prst="textNoShape">
              <a:avLst/>
            </a:prstTxWarp>
          </a:bodyPr>
          <a:lstStyle>
            <a:lvl1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a:solidFill>
                  <a:srgbClr val="666666"/>
                </a:solidFill>
                <a:ea typeface="+mn-ea"/>
                <a:cs typeface="+mn-cs"/>
              </a:defRPr>
            </a:lvl1pPr>
          </a:lstStyle>
          <a:p>
            <a:pPr>
              <a:defRPr/>
            </a:pPr>
            <a:fld id="{47E279C1-E8FF-45CD-AC56-0F80AE1556FA}" type="slidenum">
              <a:rPr lang="es-ES"/>
              <a:pPr>
                <a:defRPr/>
              </a:pPr>
              <a:t>‹Nº›</a:t>
            </a:fld>
            <a:endParaRPr lang="es-ES" dirty="0"/>
          </a:p>
        </p:txBody>
      </p:sp>
      <p:sp>
        <p:nvSpPr>
          <p:cNvPr id="1030" name="Rectangle 6"/>
          <p:cNvSpPr>
            <a:spLocks noChangeArrowheads="1"/>
          </p:cNvSpPr>
          <p:nvPr/>
        </p:nvSpPr>
        <p:spPr bwMode="auto">
          <a:xfrm>
            <a:off x="6508750" y="6624638"/>
            <a:ext cx="2087563" cy="755650"/>
          </a:xfrm>
          <a:prstGeom prst="rect">
            <a:avLst/>
          </a:prstGeom>
          <a:noFill/>
          <a:ln w="9525" cap="flat">
            <a:noFill/>
            <a:round/>
            <a:headEnd/>
            <a:tailEnd/>
          </a:ln>
          <a:effectLst/>
        </p:spPr>
        <p:txBody>
          <a:bodyPr wrap="none" lIns="90000" tIns="46800" rIns="90000" bIns="46800" anchor="ctr"/>
          <a:lstStyle/>
          <a:p>
            <a:pPr hangingPunct="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s-ES" sz="1300" b="1" i="1" dirty="0">
              <a:solidFill>
                <a:srgbClr val="C5000B"/>
              </a:solidFill>
              <a:effectLst>
                <a:outerShdw blurRad="38100" dist="38100" dir="2700000" algn="tl">
                  <a:srgbClr val="C0C0C0"/>
                </a:outerShdw>
              </a:effectLst>
              <a:latin typeface="Comic Sans MS" pitchFamily="64" charset="0"/>
              <a:ea typeface="+mn-ea"/>
              <a:cs typeface="+mn-cs"/>
            </a:endParaRPr>
          </a:p>
          <a:p>
            <a:pPr hangingPunct="1">
              <a:lnSpc>
                <a:spcPct val="100000"/>
              </a:lnSpc>
              <a:spcBef>
                <a:spcPts val="30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s-ES" sz="1300" i="1" dirty="0">
              <a:solidFill>
                <a:srgbClr val="999999"/>
              </a:solidFill>
              <a:latin typeface="Comic Sans MS" pitchFamily="64" charset="0"/>
              <a:ea typeface="+mn-ea"/>
              <a:cs typeface="+mn-cs"/>
            </a:endParaRPr>
          </a:p>
        </p:txBody>
      </p:sp>
      <p:sp>
        <p:nvSpPr>
          <p:cNvPr id="1032" name="Line 7"/>
          <p:cNvSpPr>
            <a:spLocks noChangeShapeType="1"/>
          </p:cNvSpPr>
          <p:nvPr/>
        </p:nvSpPr>
        <p:spPr bwMode="auto">
          <a:xfrm>
            <a:off x="6437313" y="6838950"/>
            <a:ext cx="2778125" cy="1588"/>
          </a:xfrm>
          <a:prstGeom prst="line">
            <a:avLst/>
          </a:prstGeom>
          <a:noFill/>
          <a:ln w="36000" cap="sq">
            <a:solidFill>
              <a:srgbClr val="999999"/>
            </a:solidFill>
            <a:miter lim="800000"/>
            <a:headEnd/>
            <a:tailEnd/>
          </a:ln>
        </p:spPr>
        <p:txBody>
          <a:bodyPr/>
          <a:lstStyle/>
          <a:p>
            <a:endParaRPr lang="es-ES" dirty="0"/>
          </a:p>
        </p:txBody>
      </p:sp>
      <p:sp>
        <p:nvSpPr>
          <p:cNvPr id="1033" name="Line 9"/>
          <p:cNvSpPr>
            <a:spLocks noChangeShapeType="1"/>
          </p:cNvSpPr>
          <p:nvPr/>
        </p:nvSpPr>
        <p:spPr bwMode="auto">
          <a:xfrm flipH="1">
            <a:off x="5183188" y="971550"/>
            <a:ext cx="4899025" cy="1588"/>
          </a:xfrm>
          <a:prstGeom prst="line">
            <a:avLst/>
          </a:prstGeom>
          <a:noFill/>
          <a:ln w="57240" cap="sq">
            <a:solidFill>
              <a:schemeClr val="accent1">
                <a:lumMod val="75000"/>
              </a:schemeClr>
            </a:solidFill>
            <a:miter lim="800000"/>
            <a:headEnd/>
            <a:tailEnd/>
          </a:ln>
        </p:spPr>
        <p:txBody>
          <a:bodyPr/>
          <a:lstStyle/>
          <a:p>
            <a:endParaRPr lang="es-ES" dirty="0"/>
          </a:p>
        </p:txBody>
      </p:sp>
      <p:sp>
        <p:nvSpPr>
          <p:cNvPr id="1036" name="Text Box 11"/>
          <p:cNvSpPr txBox="1">
            <a:spLocks noChangeArrowheads="1"/>
          </p:cNvSpPr>
          <p:nvPr/>
        </p:nvSpPr>
        <p:spPr bwMode="auto">
          <a:xfrm rot="-5400000">
            <a:off x="-1165224" y="4508500"/>
            <a:ext cx="3708400"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5000" rIns="90000" bIns="45000"/>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WenQuanYi Micro Hei" charset="0"/>
                <a:cs typeface="WenQuanYi Micro Hei"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WenQuanYi Micro Hei" charset="0"/>
                <a:cs typeface="WenQuanYi Micro Hei"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WenQuanYi Micro Hei" charset="0"/>
                <a:cs typeface="WenQuanYi Micro Hei"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WenQuanYi Micro Hei" charset="0"/>
                <a:cs typeface="WenQuanYi Micro Hei"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WenQuanYi Micro Hei" charset="0"/>
                <a:cs typeface="WenQuanYi Micro Hei"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WenQuanYi Micro Hei" charset="0"/>
                <a:cs typeface="WenQuanYi Micro Hei"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WenQuanYi Micro Hei" charset="0"/>
                <a:cs typeface="WenQuanYi Micro Hei"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WenQuanYi Micro Hei" charset="0"/>
                <a:cs typeface="WenQuanYi Micro Hei"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WenQuanYi Micro Hei" charset="0"/>
                <a:cs typeface="WenQuanYi Micro Hei" charset="0"/>
              </a:defRPr>
            </a:lvl9pPr>
          </a:lstStyle>
          <a:p>
            <a:pPr eaLnBrk="1" hangingPunct="1">
              <a:lnSpc>
                <a:spcPct val="100000"/>
              </a:lnSpc>
              <a:buClrTx/>
              <a:buFontTx/>
              <a:buNone/>
              <a:defRPr/>
            </a:pPr>
            <a:r>
              <a:rPr lang="es-ES" sz="1400" dirty="0" smtClean="0">
                <a:solidFill>
                  <a:schemeClr val="accent1">
                    <a:lumMod val="50000"/>
                  </a:schemeClr>
                </a:solidFill>
                <a:latin typeface="Arial Rounded MT Bold" pitchFamily="34" charset="0"/>
                <a:cs typeface="Arial" charset="0"/>
              </a:rPr>
              <a:t>JORNADS</a:t>
            </a:r>
            <a:r>
              <a:rPr lang="es-ES" sz="1400" baseline="0" dirty="0" smtClean="0">
                <a:solidFill>
                  <a:schemeClr val="accent1">
                    <a:lumMod val="50000"/>
                  </a:schemeClr>
                </a:solidFill>
                <a:latin typeface="Arial Rounded MT Bold" pitchFamily="34" charset="0"/>
                <a:cs typeface="Arial" charset="0"/>
              </a:rPr>
              <a:t> ECONOMICAS 2018</a:t>
            </a:r>
            <a:endParaRPr lang="es-ES" sz="1400" dirty="0" smtClean="0">
              <a:solidFill>
                <a:schemeClr val="accent1">
                  <a:lumMod val="50000"/>
                </a:schemeClr>
              </a:solidFill>
              <a:latin typeface="Arial Rounded MT Bold" pitchFamily="34" charset="0"/>
              <a:cs typeface="Arial" charset="0"/>
            </a:endParaRPr>
          </a:p>
          <a:p>
            <a:pPr eaLnBrk="1" hangingPunct="1">
              <a:lnSpc>
                <a:spcPct val="100000"/>
              </a:lnSpc>
              <a:buClrTx/>
              <a:buFontTx/>
              <a:buNone/>
              <a:defRPr/>
            </a:pPr>
            <a:r>
              <a:rPr lang="es-ES" sz="1400" i="1" dirty="0" smtClean="0">
                <a:solidFill>
                  <a:srgbClr val="999999"/>
                </a:solidFill>
              </a:rPr>
              <a:t>Formación del PAS  2017/2018</a:t>
            </a:r>
          </a:p>
        </p:txBody>
      </p:sp>
      <p:sp>
        <p:nvSpPr>
          <p:cNvPr id="1035" name="Line 12"/>
          <p:cNvSpPr>
            <a:spLocks noChangeShapeType="1"/>
          </p:cNvSpPr>
          <p:nvPr/>
        </p:nvSpPr>
        <p:spPr bwMode="auto">
          <a:xfrm flipV="1">
            <a:off x="1006475" y="2251075"/>
            <a:ext cx="1588" cy="2811463"/>
          </a:xfrm>
          <a:prstGeom prst="line">
            <a:avLst/>
          </a:prstGeom>
          <a:noFill/>
          <a:ln w="28440" cap="sq">
            <a:solidFill>
              <a:schemeClr val="accent1">
                <a:lumMod val="50000"/>
              </a:schemeClr>
            </a:solidFill>
            <a:miter lim="800000"/>
            <a:headEnd/>
            <a:tailEnd/>
          </a:ln>
        </p:spPr>
        <p:txBody>
          <a:bodyPr/>
          <a:lstStyle/>
          <a:p>
            <a:endParaRPr lang="es-ES" dirty="0"/>
          </a:p>
        </p:txBody>
      </p:sp>
      <p:sp>
        <p:nvSpPr>
          <p:cNvPr id="3" name="Rectangle 13"/>
          <p:cNvSpPr>
            <a:spLocks noChangeArrowheads="1"/>
          </p:cNvSpPr>
          <p:nvPr/>
        </p:nvSpPr>
        <p:spPr bwMode="auto">
          <a:xfrm>
            <a:off x="936625" y="6429375"/>
            <a:ext cx="142875" cy="144463"/>
          </a:xfrm>
          <a:prstGeom prst="rect">
            <a:avLst/>
          </a:prstGeom>
          <a:solidFill>
            <a:schemeClr val="accent1">
              <a:lumMod val="50000"/>
            </a:schemeClr>
          </a:solidFill>
          <a:ln w="9525">
            <a:noFill/>
            <a:round/>
            <a:headEnd/>
            <a:tailEnd/>
          </a:ln>
        </p:spPr>
        <p:txBody>
          <a:bodyPr wrap="none" anchor="ctr"/>
          <a:lstStyle/>
          <a:p>
            <a:endParaRPr lang="es-ES" dirty="0"/>
          </a:p>
        </p:txBody>
      </p:sp>
      <p:pic>
        <p:nvPicPr>
          <p:cNvPr id="1037" name="Picture 17" descr="Resultado de imagen de universidad de granada logo"/>
          <p:cNvPicPr>
            <a:picLocks noChangeAspect="1" noChangeArrowheads="1"/>
          </p:cNvPicPr>
          <p:nvPr userDrawn="1"/>
        </p:nvPicPr>
        <p:blipFill>
          <a:blip r:embed="rId3" cstate="print"/>
          <a:srcRect/>
          <a:stretch>
            <a:fillRect/>
          </a:stretch>
        </p:blipFill>
        <p:spPr bwMode="auto">
          <a:xfrm>
            <a:off x="344488" y="106363"/>
            <a:ext cx="1887537" cy="958850"/>
          </a:xfrm>
          <a:prstGeom prst="rect">
            <a:avLst/>
          </a:prstGeom>
          <a:noFill/>
          <a:ln w="9525">
            <a:noFill/>
            <a:miter lim="800000"/>
            <a:headEnd/>
            <a:tailEnd/>
          </a:ln>
        </p:spPr>
      </p:pic>
      <p:pic>
        <p:nvPicPr>
          <p:cNvPr id="1038" name="Picture 16"/>
          <p:cNvPicPr>
            <a:picLocks noChangeAspect="1" noChangeArrowheads="1"/>
          </p:cNvPicPr>
          <p:nvPr userDrawn="1"/>
        </p:nvPicPr>
        <p:blipFill>
          <a:blip r:embed="rId4" cstate="print"/>
          <a:srcRect/>
          <a:stretch>
            <a:fillRect/>
          </a:stretch>
        </p:blipFill>
        <p:spPr bwMode="auto">
          <a:xfrm>
            <a:off x="446088" y="6838950"/>
            <a:ext cx="485775" cy="495300"/>
          </a:xfrm>
          <a:prstGeom prst="rect">
            <a:avLst/>
          </a:prstGeom>
          <a:noFill/>
          <a:ln w="9525">
            <a:noFill/>
            <a:miter lim="800000"/>
            <a:headEnd/>
            <a:tailEnd/>
          </a:ln>
          <a:effectLst/>
        </p:spPr>
      </p:pic>
    </p:spTree>
  </p:cSld>
  <p:clrMap bg1="lt1" tx1="dk1" bg2="lt2" tx2="dk2" accent1="accent1" accent2="accent2" accent3="accent3" accent4="accent4" accent5="accent5" accent6="accent6" hlink="hlink" folHlink="folHlink"/>
  <p:sldLayoutIdLst>
    <p:sldLayoutId id="2147483651" r:id="rId1"/>
  </p:sldLayoutIdLst>
  <p:txStyles>
    <p:titleStyle>
      <a:lvl1pPr algn="ctr" defTabSz="449263" rtl="0" eaLnBrk="0" fontAlgn="base" hangingPunct="0">
        <a:lnSpc>
          <a:spcPct val="93000"/>
        </a:lnSpc>
        <a:spcBef>
          <a:spcPct val="0"/>
        </a:spcBef>
        <a:spcAft>
          <a:spcPct val="0"/>
        </a:spcAft>
        <a:buClr>
          <a:srgbClr val="000000"/>
        </a:buClr>
        <a:buSzPct val="100000"/>
        <a:buFont typeface="Times New Roman" pitchFamily="18" charset="0"/>
        <a:defRPr sz="3200" baseline="0">
          <a:solidFill>
            <a:srgbClr val="FFFFFF"/>
          </a:solidFill>
          <a:latin typeface="+mj-lt"/>
          <a:ea typeface="+mj-ea"/>
          <a:cs typeface="+mj-cs"/>
        </a:defRPr>
      </a:lvl1pPr>
      <a:lvl2pPr algn="r" defTabSz="449263" rtl="0" eaLnBrk="0" fontAlgn="base" hangingPunct="0">
        <a:lnSpc>
          <a:spcPct val="93000"/>
        </a:lnSpc>
        <a:spcBef>
          <a:spcPct val="0"/>
        </a:spcBef>
        <a:spcAft>
          <a:spcPct val="0"/>
        </a:spcAft>
        <a:buClr>
          <a:srgbClr val="000000"/>
        </a:buClr>
        <a:buSzPct val="100000"/>
        <a:buFont typeface="Times New Roman" pitchFamily="18" charset="0"/>
        <a:defRPr sz="3200">
          <a:solidFill>
            <a:srgbClr val="FFFFFF"/>
          </a:solidFill>
          <a:latin typeface="Arial" charset="0"/>
          <a:ea typeface="WenQuanYi Micro Hei" charset="0"/>
          <a:cs typeface="WenQuanYi Micro Hei" charset="0"/>
        </a:defRPr>
      </a:lvl2pPr>
      <a:lvl3pPr algn="r" defTabSz="449263" rtl="0" eaLnBrk="0" fontAlgn="base" hangingPunct="0">
        <a:lnSpc>
          <a:spcPct val="93000"/>
        </a:lnSpc>
        <a:spcBef>
          <a:spcPct val="0"/>
        </a:spcBef>
        <a:spcAft>
          <a:spcPct val="0"/>
        </a:spcAft>
        <a:buClr>
          <a:srgbClr val="000000"/>
        </a:buClr>
        <a:buSzPct val="100000"/>
        <a:buFont typeface="Times New Roman" pitchFamily="18" charset="0"/>
        <a:defRPr sz="3200">
          <a:solidFill>
            <a:srgbClr val="FFFFFF"/>
          </a:solidFill>
          <a:latin typeface="Arial" charset="0"/>
          <a:ea typeface="WenQuanYi Micro Hei" charset="0"/>
          <a:cs typeface="WenQuanYi Micro Hei" charset="0"/>
        </a:defRPr>
      </a:lvl3pPr>
      <a:lvl4pPr algn="r" defTabSz="449263" rtl="0" eaLnBrk="0" fontAlgn="base" hangingPunct="0">
        <a:lnSpc>
          <a:spcPct val="93000"/>
        </a:lnSpc>
        <a:spcBef>
          <a:spcPct val="0"/>
        </a:spcBef>
        <a:spcAft>
          <a:spcPct val="0"/>
        </a:spcAft>
        <a:buClr>
          <a:srgbClr val="000000"/>
        </a:buClr>
        <a:buSzPct val="100000"/>
        <a:buFont typeface="Times New Roman" pitchFamily="18" charset="0"/>
        <a:defRPr sz="3200">
          <a:solidFill>
            <a:srgbClr val="FFFFFF"/>
          </a:solidFill>
          <a:latin typeface="Arial" charset="0"/>
          <a:ea typeface="WenQuanYi Micro Hei" charset="0"/>
          <a:cs typeface="WenQuanYi Micro Hei" charset="0"/>
        </a:defRPr>
      </a:lvl4pPr>
      <a:lvl5pPr algn="r" defTabSz="449263" rtl="0" eaLnBrk="0" fontAlgn="base" hangingPunct="0">
        <a:lnSpc>
          <a:spcPct val="93000"/>
        </a:lnSpc>
        <a:spcBef>
          <a:spcPct val="0"/>
        </a:spcBef>
        <a:spcAft>
          <a:spcPct val="0"/>
        </a:spcAft>
        <a:buClr>
          <a:srgbClr val="000000"/>
        </a:buClr>
        <a:buSzPct val="100000"/>
        <a:buFont typeface="Times New Roman" pitchFamily="18" charset="0"/>
        <a:defRPr sz="3200">
          <a:solidFill>
            <a:srgbClr val="FFFFFF"/>
          </a:solidFill>
          <a:latin typeface="Arial" charset="0"/>
          <a:ea typeface="WenQuanYi Micro Hei" charset="0"/>
          <a:cs typeface="WenQuanYi Micro Hei" charset="0"/>
        </a:defRPr>
      </a:lvl5pPr>
      <a:lvl6pPr marL="2514600" indent="-228600" algn="r" defTabSz="449263" rtl="0" fontAlgn="base" hangingPunct="0">
        <a:lnSpc>
          <a:spcPct val="93000"/>
        </a:lnSpc>
        <a:spcBef>
          <a:spcPct val="0"/>
        </a:spcBef>
        <a:spcAft>
          <a:spcPct val="0"/>
        </a:spcAft>
        <a:buClr>
          <a:srgbClr val="000000"/>
        </a:buClr>
        <a:buSzPct val="100000"/>
        <a:buFont typeface="Times New Roman" pitchFamily="16" charset="0"/>
        <a:defRPr sz="3200">
          <a:solidFill>
            <a:srgbClr val="FFFFFF"/>
          </a:solidFill>
          <a:latin typeface="Arial" charset="0"/>
          <a:ea typeface="WenQuanYi Micro Hei" charset="0"/>
          <a:cs typeface="WenQuanYi Micro Hei" charset="0"/>
        </a:defRPr>
      </a:lvl6pPr>
      <a:lvl7pPr marL="2971800" indent="-228600" algn="r" defTabSz="449263" rtl="0" fontAlgn="base" hangingPunct="0">
        <a:lnSpc>
          <a:spcPct val="93000"/>
        </a:lnSpc>
        <a:spcBef>
          <a:spcPct val="0"/>
        </a:spcBef>
        <a:spcAft>
          <a:spcPct val="0"/>
        </a:spcAft>
        <a:buClr>
          <a:srgbClr val="000000"/>
        </a:buClr>
        <a:buSzPct val="100000"/>
        <a:buFont typeface="Times New Roman" pitchFamily="16" charset="0"/>
        <a:defRPr sz="3200">
          <a:solidFill>
            <a:srgbClr val="FFFFFF"/>
          </a:solidFill>
          <a:latin typeface="Arial" charset="0"/>
          <a:ea typeface="WenQuanYi Micro Hei" charset="0"/>
          <a:cs typeface="WenQuanYi Micro Hei" charset="0"/>
        </a:defRPr>
      </a:lvl7pPr>
      <a:lvl8pPr marL="3429000" indent="-228600" algn="r" defTabSz="449263" rtl="0" fontAlgn="base" hangingPunct="0">
        <a:lnSpc>
          <a:spcPct val="93000"/>
        </a:lnSpc>
        <a:spcBef>
          <a:spcPct val="0"/>
        </a:spcBef>
        <a:spcAft>
          <a:spcPct val="0"/>
        </a:spcAft>
        <a:buClr>
          <a:srgbClr val="000000"/>
        </a:buClr>
        <a:buSzPct val="100000"/>
        <a:buFont typeface="Times New Roman" pitchFamily="16" charset="0"/>
        <a:defRPr sz="3200">
          <a:solidFill>
            <a:srgbClr val="FFFFFF"/>
          </a:solidFill>
          <a:latin typeface="Arial" charset="0"/>
          <a:ea typeface="WenQuanYi Micro Hei" charset="0"/>
          <a:cs typeface="WenQuanYi Micro Hei" charset="0"/>
        </a:defRPr>
      </a:lvl8pPr>
      <a:lvl9pPr marL="3886200" indent="-228600" algn="r" defTabSz="449263" rtl="0" fontAlgn="base" hangingPunct="0">
        <a:lnSpc>
          <a:spcPct val="93000"/>
        </a:lnSpc>
        <a:spcBef>
          <a:spcPct val="0"/>
        </a:spcBef>
        <a:spcAft>
          <a:spcPct val="0"/>
        </a:spcAft>
        <a:buClr>
          <a:srgbClr val="000000"/>
        </a:buClr>
        <a:buSzPct val="100000"/>
        <a:buFont typeface="Times New Roman" pitchFamily="16" charset="0"/>
        <a:defRPr sz="3200">
          <a:solidFill>
            <a:srgbClr val="FFFFFF"/>
          </a:solidFill>
          <a:latin typeface="Arial" charset="0"/>
          <a:ea typeface="WenQuanYi Micro Hei" charset="0"/>
          <a:cs typeface="WenQuanYi Micro Hei" charset="0"/>
        </a:defRPr>
      </a:lvl9pPr>
    </p:titleStyle>
    <p:bodyStyle>
      <a:lvl1pPr marL="342900" indent="-342900" algn="r" defTabSz="449263" rtl="0" eaLnBrk="0" fontAlgn="base" hangingPunct="0">
        <a:lnSpc>
          <a:spcPct val="93000"/>
        </a:lnSpc>
        <a:spcBef>
          <a:spcPts val="1425"/>
        </a:spcBef>
        <a:spcAft>
          <a:spcPct val="0"/>
        </a:spcAft>
        <a:buClr>
          <a:srgbClr val="000000"/>
        </a:buClr>
        <a:buSzPct val="100000"/>
        <a:buFont typeface="Times New Roman" pitchFamily="18" charset="0"/>
        <a:defRPr sz="3200">
          <a:solidFill>
            <a:schemeClr val="accent1">
              <a:lumMod val="50000"/>
            </a:schemeClr>
          </a:solidFill>
          <a:latin typeface="+mn-lt"/>
          <a:ea typeface="+mn-ea"/>
          <a:cs typeface="+mn-cs"/>
        </a:defRPr>
      </a:lvl1pPr>
      <a:lvl2pPr marL="742950" indent="-285750" algn="r" defTabSz="449263" rtl="0" eaLnBrk="0" fontAlgn="base" hangingPunct="0">
        <a:lnSpc>
          <a:spcPct val="93000"/>
        </a:lnSpc>
        <a:spcBef>
          <a:spcPts val="1138"/>
        </a:spcBef>
        <a:spcAft>
          <a:spcPct val="0"/>
        </a:spcAft>
        <a:buClr>
          <a:srgbClr val="000000"/>
        </a:buClr>
        <a:buSzPct val="100000"/>
        <a:buFont typeface="Times New Roman" pitchFamily="18" charset="0"/>
        <a:defRPr sz="2800">
          <a:solidFill>
            <a:srgbClr val="000000"/>
          </a:solidFill>
          <a:latin typeface="+mn-lt"/>
          <a:ea typeface="+mn-ea"/>
          <a:cs typeface="+mn-cs"/>
        </a:defRPr>
      </a:lvl2pPr>
      <a:lvl3pPr marL="1143000" indent="-228600" algn="r" defTabSz="449263" rtl="0" eaLnBrk="0" fontAlgn="base" hangingPunct="0">
        <a:lnSpc>
          <a:spcPct val="93000"/>
        </a:lnSpc>
        <a:spcBef>
          <a:spcPts val="850"/>
        </a:spcBef>
        <a:spcAft>
          <a:spcPct val="0"/>
        </a:spcAft>
        <a:buClr>
          <a:srgbClr val="000000"/>
        </a:buClr>
        <a:buSzPct val="100000"/>
        <a:buFont typeface="Times New Roman" pitchFamily="18" charset="0"/>
        <a:defRPr sz="2400">
          <a:solidFill>
            <a:srgbClr val="000000"/>
          </a:solidFill>
          <a:latin typeface="+mn-lt"/>
          <a:ea typeface="+mn-ea"/>
          <a:cs typeface="+mn-cs"/>
        </a:defRPr>
      </a:lvl3pPr>
      <a:lvl4pPr marL="1600200" indent="-228600" algn="r" defTabSz="449263" rtl="0" eaLnBrk="0" fontAlgn="base" hangingPunct="0">
        <a:lnSpc>
          <a:spcPct val="93000"/>
        </a:lnSpc>
        <a:spcBef>
          <a:spcPts val="575"/>
        </a:spcBef>
        <a:spcAft>
          <a:spcPct val="0"/>
        </a:spcAft>
        <a:buClr>
          <a:srgbClr val="000000"/>
        </a:buClr>
        <a:buSzPct val="100000"/>
        <a:buFont typeface="Times New Roman" pitchFamily="18" charset="0"/>
        <a:defRPr sz="2000">
          <a:solidFill>
            <a:srgbClr val="000000"/>
          </a:solidFill>
          <a:latin typeface="+mn-lt"/>
          <a:ea typeface="+mn-ea"/>
          <a:cs typeface="+mn-cs"/>
        </a:defRPr>
      </a:lvl4pPr>
      <a:lvl5pPr marL="2057400" indent="-228600" algn="r" defTabSz="449263" rtl="0" eaLnBrk="0" fontAlgn="base" hangingPunct="0">
        <a:lnSpc>
          <a:spcPct val="93000"/>
        </a:lnSpc>
        <a:spcBef>
          <a:spcPts val="288"/>
        </a:spcBef>
        <a:spcAft>
          <a:spcPct val="0"/>
        </a:spcAft>
        <a:buClr>
          <a:srgbClr val="000000"/>
        </a:buClr>
        <a:buSzPct val="100000"/>
        <a:buFont typeface="Times New Roman" pitchFamily="18" charset="0"/>
        <a:defRPr sz="2000">
          <a:solidFill>
            <a:srgbClr val="000000"/>
          </a:solidFill>
          <a:latin typeface="+mn-lt"/>
          <a:ea typeface="+mn-ea"/>
          <a:cs typeface="+mn-cs"/>
        </a:defRPr>
      </a:lvl5pPr>
      <a:lvl6pPr marL="2514600" indent="-228600" algn="r"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000000"/>
          </a:solidFill>
          <a:latin typeface="+mn-lt"/>
          <a:ea typeface="+mn-ea"/>
          <a:cs typeface="+mn-cs"/>
        </a:defRPr>
      </a:lvl6pPr>
      <a:lvl7pPr marL="2971800" indent="-228600" algn="r"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000000"/>
          </a:solidFill>
          <a:latin typeface="+mn-lt"/>
          <a:ea typeface="+mn-ea"/>
          <a:cs typeface="+mn-cs"/>
        </a:defRPr>
      </a:lvl7pPr>
      <a:lvl8pPr marL="3429000" indent="-228600" algn="r"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000000"/>
          </a:solidFill>
          <a:latin typeface="+mn-lt"/>
          <a:ea typeface="+mn-ea"/>
          <a:cs typeface="+mn-cs"/>
        </a:defRPr>
      </a:lvl8pPr>
      <a:lvl9pPr marL="3886200" indent="-228600" algn="r"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000000"/>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3672160" y="157163"/>
            <a:ext cx="6046515" cy="704850"/>
          </a:xfrm>
          <a:prstGeom prst="rect">
            <a:avLst/>
          </a:prstGeom>
          <a:noFill/>
          <a:ln w="9525">
            <a:noFill/>
            <a:round/>
            <a:headEnd/>
            <a:tailEnd/>
          </a:ln>
        </p:spPr>
        <p:txBody>
          <a:bodyPr vert="horz" wrap="square" lIns="0" tIns="0" rIns="0" bIns="0" numCol="1" anchor="ctr" anchorCtr="0" compatLnSpc="1">
            <a:prstTxWarp prst="textNoShape">
              <a:avLst/>
            </a:prstTxWarp>
          </a:bodyPr>
          <a:lstStyle/>
          <a:p>
            <a:pPr lvl="0"/>
            <a:r>
              <a:rPr lang="en-GB" dirty="0" err="1" smtClean="0"/>
              <a:t>Servicio</a:t>
            </a:r>
            <a:r>
              <a:rPr lang="en-GB" dirty="0" smtClean="0"/>
              <a:t> de __________ .</a:t>
            </a:r>
            <a:r>
              <a:rPr lang="en-GB" dirty="0" err="1" smtClean="0"/>
              <a:t>Título</a:t>
            </a:r>
            <a:r>
              <a:rPr lang="en-GB" dirty="0" smtClean="0"/>
              <a:t>  _____</a:t>
            </a:r>
          </a:p>
        </p:txBody>
      </p:sp>
      <p:sp>
        <p:nvSpPr>
          <p:cNvPr id="2051" name="Rectangle 2"/>
          <p:cNvSpPr>
            <a:spLocks noGrp="1" noChangeArrowheads="1"/>
          </p:cNvSpPr>
          <p:nvPr>
            <p:ph type="body" idx="1"/>
          </p:nvPr>
        </p:nvSpPr>
        <p:spPr bwMode="auto">
          <a:xfrm>
            <a:off x="1152525" y="1368425"/>
            <a:ext cx="8566150" cy="5395913"/>
          </a:xfrm>
          <a:prstGeom prst="rect">
            <a:avLst/>
          </a:prstGeom>
          <a:noFill/>
          <a:ln w="9525">
            <a:noFill/>
            <a:round/>
            <a:headEnd/>
            <a:tailEnd/>
          </a:ln>
        </p:spPr>
        <p:txBody>
          <a:bodyPr vert="horz" wrap="square" lIns="0" tIns="28440" rIns="0" bIns="0" numCol="1" anchor="t" anchorCtr="0" compatLnSpc="1">
            <a:prstTxWarp prst="textNoShape">
              <a:avLst/>
            </a:prstTxWarp>
          </a:bodyPr>
          <a:lstStyle/>
          <a:p>
            <a:pPr lvl="0"/>
            <a:r>
              <a:rPr lang="en-GB" dirty="0" smtClean="0"/>
              <a:t>Pulse </a:t>
            </a:r>
            <a:r>
              <a:rPr lang="en-GB" dirty="0" err="1" smtClean="0"/>
              <a:t>para</a:t>
            </a:r>
            <a:r>
              <a:rPr lang="en-GB" dirty="0" smtClean="0"/>
              <a:t> </a:t>
            </a:r>
            <a:r>
              <a:rPr lang="en-GB" dirty="0" err="1" smtClean="0"/>
              <a:t>editar</a:t>
            </a:r>
            <a:r>
              <a:rPr lang="en-GB" dirty="0" smtClean="0"/>
              <a:t> el </a:t>
            </a:r>
            <a:r>
              <a:rPr lang="en-GB" dirty="0" err="1" smtClean="0"/>
              <a:t>formato</a:t>
            </a:r>
            <a:r>
              <a:rPr lang="en-GB" dirty="0" smtClean="0"/>
              <a:t> de </a:t>
            </a:r>
            <a:r>
              <a:rPr lang="en-GB" dirty="0" err="1" smtClean="0"/>
              <a:t>esquema</a:t>
            </a:r>
            <a:r>
              <a:rPr lang="en-GB" dirty="0" smtClean="0"/>
              <a:t> del </a:t>
            </a:r>
            <a:r>
              <a:rPr lang="en-GB" dirty="0" err="1" smtClean="0"/>
              <a:t>texto</a:t>
            </a:r>
            <a:endParaRPr lang="en-GB" dirty="0" smtClean="0"/>
          </a:p>
          <a:p>
            <a:pPr lvl="1"/>
            <a:r>
              <a:rPr lang="en-GB" dirty="0" smtClean="0"/>
              <a:t>Segundo </a:t>
            </a:r>
            <a:r>
              <a:rPr lang="en-GB" dirty="0" err="1" smtClean="0"/>
              <a:t>nivel</a:t>
            </a:r>
            <a:r>
              <a:rPr lang="en-GB" dirty="0" smtClean="0"/>
              <a:t> del </a:t>
            </a:r>
            <a:r>
              <a:rPr lang="en-GB" dirty="0" err="1" smtClean="0"/>
              <a:t>esquema</a:t>
            </a:r>
            <a:endParaRPr lang="en-GB" dirty="0" smtClean="0"/>
          </a:p>
          <a:p>
            <a:pPr lvl="2"/>
            <a:r>
              <a:rPr lang="en-GB" dirty="0" err="1" smtClean="0"/>
              <a:t>Tercer</a:t>
            </a:r>
            <a:r>
              <a:rPr lang="en-GB" dirty="0" smtClean="0"/>
              <a:t> </a:t>
            </a:r>
            <a:r>
              <a:rPr lang="en-GB" dirty="0" err="1" smtClean="0"/>
              <a:t>nivel</a:t>
            </a:r>
            <a:r>
              <a:rPr lang="en-GB" dirty="0" smtClean="0"/>
              <a:t> del </a:t>
            </a:r>
            <a:r>
              <a:rPr lang="en-GB" dirty="0" err="1" smtClean="0"/>
              <a:t>esquema</a:t>
            </a:r>
            <a:endParaRPr lang="en-GB" dirty="0" smtClean="0"/>
          </a:p>
          <a:p>
            <a:pPr lvl="3"/>
            <a:r>
              <a:rPr lang="en-GB" dirty="0" smtClean="0"/>
              <a:t>Cuarto </a:t>
            </a:r>
            <a:r>
              <a:rPr lang="en-GB" dirty="0" err="1" smtClean="0"/>
              <a:t>nivel</a:t>
            </a:r>
            <a:r>
              <a:rPr lang="en-GB" dirty="0" smtClean="0"/>
              <a:t> del </a:t>
            </a:r>
            <a:r>
              <a:rPr lang="en-GB" dirty="0" err="1" smtClean="0"/>
              <a:t>esquema</a:t>
            </a:r>
            <a:endParaRPr lang="en-GB" dirty="0" smtClean="0"/>
          </a:p>
          <a:p>
            <a:pPr lvl="4"/>
            <a:r>
              <a:rPr lang="en-GB" dirty="0" err="1" smtClean="0"/>
              <a:t>Quinto</a:t>
            </a:r>
            <a:r>
              <a:rPr lang="en-GB" dirty="0" smtClean="0"/>
              <a:t> </a:t>
            </a:r>
            <a:r>
              <a:rPr lang="en-GB" dirty="0" err="1" smtClean="0"/>
              <a:t>nivel</a:t>
            </a:r>
            <a:r>
              <a:rPr lang="en-GB" dirty="0" smtClean="0"/>
              <a:t> del </a:t>
            </a:r>
            <a:r>
              <a:rPr lang="en-GB" dirty="0" err="1" smtClean="0"/>
              <a:t>esquema</a:t>
            </a:r>
            <a:endParaRPr lang="en-GB" dirty="0" smtClean="0"/>
          </a:p>
          <a:p>
            <a:pPr lvl="4"/>
            <a:r>
              <a:rPr lang="en-GB" dirty="0" err="1" smtClean="0"/>
              <a:t>Sexto</a:t>
            </a:r>
            <a:r>
              <a:rPr lang="en-GB" dirty="0" smtClean="0"/>
              <a:t> </a:t>
            </a:r>
            <a:r>
              <a:rPr lang="en-GB" dirty="0" err="1" smtClean="0"/>
              <a:t>nivel</a:t>
            </a:r>
            <a:r>
              <a:rPr lang="en-GB" dirty="0" smtClean="0"/>
              <a:t> del </a:t>
            </a:r>
            <a:r>
              <a:rPr lang="en-GB" dirty="0" err="1" smtClean="0"/>
              <a:t>esquema</a:t>
            </a:r>
            <a:endParaRPr lang="en-GB" dirty="0" smtClean="0"/>
          </a:p>
          <a:p>
            <a:pPr lvl="4"/>
            <a:r>
              <a:rPr lang="en-GB" dirty="0" err="1" smtClean="0"/>
              <a:t>Séptimo</a:t>
            </a:r>
            <a:r>
              <a:rPr lang="en-GB" dirty="0" smtClean="0"/>
              <a:t> </a:t>
            </a:r>
            <a:r>
              <a:rPr lang="en-GB" dirty="0" err="1" smtClean="0"/>
              <a:t>nivel</a:t>
            </a:r>
            <a:r>
              <a:rPr lang="en-GB" dirty="0" smtClean="0"/>
              <a:t> del </a:t>
            </a:r>
            <a:r>
              <a:rPr lang="en-GB" dirty="0" err="1" smtClean="0"/>
              <a:t>esquema</a:t>
            </a:r>
            <a:endParaRPr lang="en-GB" dirty="0" smtClean="0"/>
          </a:p>
        </p:txBody>
      </p:sp>
      <p:sp>
        <p:nvSpPr>
          <p:cNvPr id="2052" name="Rectangle 3"/>
          <p:cNvSpPr>
            <a:spLocks noChangeArrowheads="1"/>
          </p:cNvSpPr>
          <p:nvPr/>
        </p:nvSpPr>
        <p:spPr bwMode="auto">
          <a:xfrm>
            <a:off x="5942013" y="5940425"/>
            <a:ext cx="2087562" cy="755650"/>
          </a:xfrm>
          <a:prstGeom prst="rect">
            <a:avLst/>
          </a:prstGeom>
          <a:noFill/>
          <a:ln w="9525">
            <a:noFill/>
            <a:round/>
            <a:headEnd/>
            <a:tailEnd/>
          </a:ln>
        </p:spPr>
        <p:txBody>
          <a:bodyPr wrap="none" anchor="ctr"/>
          <a:lstStyle/>
          <a:p>
            <a:endParaRPr lang="es-ES" dirty="0"/>
          </a:p>
        </p:txBody>
      </p:sp>
      <p:sp>
        <p:nvSpPr>
          <p:cNvPr id="2053" name="Text Box 4"/>
          <p:cNvSpPr txBox="1">
            <a:spLocks noChangeArrowheads="1"/>
          </p:cNvSpPr>
          <p:nvPr/>
        </p:nvSpPr>
        <p:spPr bwMode="auto">
          <a:xfrm rot="-5400000">
            <a:off x="-307181" y="5652294"/>
            <a:ext cx="1627187" cy="460375"/>
          </a:xfrm>
          <a:prstGeom prst="rect">
            <a:avLst/>
          </a:prstGeom>
          <a:noFill/>
          <a:ln w="9525">
            <a:noFill/>
            <a:round/>
            <a:headEnd/>
            <a:tailEnd/>
          </a:ln>
        </p:spPr>
        <p:txBody>
          <a:bodyPr rot="10800000" wrap="none" anchor="ctr"/>
          <a:lstStyle/>
          <a:p>
            <a:endParaRPr lang="es-ES" dirty="0"/>
          </a:p>
        </p:txBody>
      </p:sp>
      <p:sp>
        <p:nvSpPr>
          <p:cNvPr id="2054" name="Text Box 5"/>
          <p:cNvSpPr txBox="1">
            <a:spLocks noChangeArrowheads="1"/>
          </p:cNvSpPr>
          <p:nvPr/>
        </p:nvSpPr>
        <p:spPr bwMode="auto">
          <a:xfrm>
            <a:off x="5256213" y="7172325"/>
            <a:ext cx="3671887" cy="34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12446" rIns="0" bIns="0"/>
          <a:lstStyle>
            <a:lvl1pPr eaLnBrk="0">
              <a:tabLst>
                <a:tab pos="449263" algn="l"/>
                <a:tab pos="898525" algn="l"/>
                <a:tab pos="1347788" algn="l"/>
                <a:tab pos="1797050" algn="l"/>
                <a:tab pos="2246313" algn="l"/>
                <a:tab pos="2695575" algn="l"/>
                <a:tab pos="3144838" algn="l"/>
                <a:tab pos="3594100" algn="l"/>
              </a:tabLst>
              <a:defRPr>
                <a:solidFill>
                  <a:schemeClr val="bg1"/>
                </a:solidFill>
                <a:latin typeface="Arial" charset="0"/>
                <a:ea typeface="WenQuanYi Micro Hei" charset="0"/>
                <a:cs typeface="WenQuanYi Micro Hei" charset="0"/>
              </a:defRPr>
            </a:lvl1pPr>
            <a:lvl2pPr eaLnBrk="0">
              <a:tabLst>
                <a:tab pos="449263" algn="l"/>
                <a:tab pos="898525" algn="l"/>
                <a:tab pos="1347788" algn="l"/>
                <a:tab pos="1797050" algn="l"/>
                <a:tab pos="2246313" algn="l"/>
                <a:tab pos="2695575" algn="l"/>
                <a:tab pos="3144838" algn="l"/>
                <a:tab pos="3594100" algn="l"/>
              </a:tabLst>
              <a:defRPr>
                <a:solidFill>
                  <a:schemeClr val="bg1"/>
                </a:solidFill>
                <a:latin typeface="Arial" charset="0"/>
                <a:ea typeface="WenQuanYi Micro Hei" charset="0"/>
                <a:cs typeface="WenQuanYi Micro Hei" charset="0"/>
              </a:defRPr>
            </a:lvl2pPr>
            <a:lvl3pPr eaLnBrk="0">
              <a:tabLst>
                <a:tab pos="449263" algn="l"/>
                <a:tab pos="898525" algn="l"/>
                <a:tab pos="1347788" algn="l"/>
                <a:tab pos="1797050" algn="l"/>
                <a:tab pos="2246313" algn="l"/>
                <a:tab pos="2695575" algn="l"/>
                <a:tab pos="3144838" algn="l"/>
                <a:tab pos="3594100" algn="l"/>
              </a:tabLst>
              <a:defRPr>
                <a:solidFill>
                  <a:schemeClr val="bg1"/>
                </a:solidFill>
                <a:latin typeface="Arial" charset="0"/>
                <a:ea typeface="WenQuanYi Micro Hei" charset="0"/>
                <a:cs typeface="WenQuanYi Micro Hei" charset="0"/>
              </a:defRPr>
            </a:lvl3pPr>
            <a:lvl4pPr eaLnBrk="0">
              <a:tabLst>
                <a:tab pos="449263" algn="l"/>
                <a:tab pos="898525" algn="l"/>
                <a:tab pos="1347788" algn="l"/>
                <a:tab pos="1797050" algn="l"/>
                <a:tab pos="2246313" algn="l"/>
                <a:tab pos="2695575" algn="l"/>
                <a:tab pos="3144838" algn="l"/>
                <a:tab pos="3594100" algn="l"/>
              </a:tabLst>
              <a:defRPr>
                <a:solidFill>
                  <a:schemeClr val="bg1"/>
                </a:solidFill>
                <a:latin typeface="Arial" charset="0"/>
                <a:ea typeface="WenQuanYi Micro Hei" charset="0"/>
                <a:cs typeface="WenQuanYi Micro Hei" charset="0"/>
              </a:defRPr>
            </a:lvl4pPr>
            <a:lvl5pPr eaLnBrk="0">
              <a:tabLst>
                <a:tab pos="449263" algn="l"/>
                <a:tab pos="898525" algn="l"/>
                <a:tab pos="1347788" algn="l"/>
                <a:tab pos="1797050" algn="l"/>
                <a:tab pos="2246313" algn="l"/>
                <a:tab pos="2695575" algn="l"/>
                <a:tab pos="3144838" algn="l"/>
                <a:tab pos="3594100" algn="l"/>
              </a:tabLst>
              <a:defRPr>
                <a:solidFill>
                  <a:schemeClr val="bg1"/>
                </a:solidFill>
                <a:latin typeface="Arial" charset="0"/>
                <a:ea typeface="WenQuanYi Micro Hei" charset="0"/>
                <a:cs typeface="WenQuanYi Micro Hei"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449263" algn="l"/>
                <a:tab pos="898525" algn="l"/>
                <a:tab pos="1347788" algn="l"/>
                <a:tab pos="1797050" algn="l"/>
                <a:tab pos="2246313" algn="l"/>
                <a:tab pos="2695575" algn="l"/>
                <a:tab pos="3144838" algn="l"/>
                <a:tab pos="3594100" algn="l"/>
              </a:tabLst>
              <a:defRPr>
                <a:solidFill>
                  <a:schemeClr val="bg1"/>
                </a:solidFill>
                <a:latin typeface="Arial" charset="0"/>
                <a:ea typeface="WenQuanYi Micro Hei" charset="0"/>
                <a:cs typeface="WenQuanYi Micro Hei"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449263" algn="l"/>
                <a:tab pos="898525" algn="l"/>
                <a:tab pos="1347788" algn="l"/>
                <a:tab pos="1797050" algn="l"/>
                <a:tab pos="2246313" algn="l"/>
                <a:tab pos="2695575" algn="l"/>
                <a:tab pos="3144838" algn="l"/>
                <a:tab pos="3594100" algn="l"/>
              </a:tabLst>
              <a:defRPr>
                <a:solidFill>
                  <a:schemeClr val="bg1"/>
                </a:solidFill>
                <a:latin typeface="Arial" charset="0"/>
                <a:ea typeface="WenQuanYi Micro Hei" charset="0"/>
                <a:cs typeface="WenQuanYi Micro Hei"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449263" algn="l"/>
                <a:tab pos="898525" algn="l"/>
                <a:tab pos="1347788" algn="l"/>
                <a:tab pos="1797050" algn="l"/>
                <a:tab pos="2246313" algn="l"/>
                <a:tab pos="2695575" algn="l"/>
                <a:tab pos="3144838" algn="l"/>
                <a:tab pos="3594100" algn="l"/>
              </a:tabLst>
              <a:defRPr>
                <a:solidFill>
                  <a:schemeClr val="bg1"/>
                </a:solidFill>
                <a:latin typeface="Arial" charset="0"/>
                <a:ea typeface="WenQuanYi Micro Hei" charset="0"/>
                <a:cs typeface="WenQuanYi Micro Hei"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449263" algn="l"/>
                <a:tab pos="898525" algn="l"/>
                <a:tab pos="1347788" algn="l"/>
                <a:tab pos="1797050" algn="l"/>
                <a:tab pos="2246313" algn="l"/>
                <a:tab pos="2695575" algn="l"/>
                <a:tab pos="3144838" algn="l"/>
                <a:tab pos="3594100" algn="l"/>
              </a:tabLst>
              <a:defRPr>
                <a:solidFill>
                  <a:schemeClr val="bg1"/>
                </a:solidFill>
                <a:latin typeface="Arial" charset="0"/>
                <a:ea typeface="WenQuanYi Micro Hei" charset="0"/>
                <a:cs typeface="WenQuanYi Micro Hei" charset="0"/>
              </a:defRPr>
            </a:lvl9pPr>
          </a:lstStyle>
          <a:p>
            <a:pPr eaLnBrk="1">
              <a:buClrTx/>
              <a:buFontTx/>
              <a:buNone/>
              <a:defRPr/>
            </a:pPr>
            <a:endParaRPr lang="es-ES" sz="1400" dirty="0" smtClean="0">
              <a:solidFill>
                <a:srgbClr val="666666"/>
              </a:solidFill>
              <a:cs typeface="DejaVu Sans" charset="0"/>
            </a:endParaRPr>
          </a:p>
        </p:txBody>
      </p:sp>
      <p:sp>
        <p:nvSpPr>
          <p:cNvPr id="2055" name="Text Box 6"/>
          <p:cNvSpPr txBox="1">
            <a:spLocks noChangeArrowheads="1"/>
          </p:cNvSpPr>
          <p:nvPr/>
        </p:nvSpPr>
        <p:spPr bwMode="auto">
          <a:xfrm>
            <a:off x="9002713" y="7172325"/>
            <a:ext cx="860425" cy="51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0" tIns="12446" rIns="0" bIns="0"/>
          <a:lstStyle>
            <a:lvl1pPr eaLnBrk="0">
              <a:tabLst>
                <a:tab pos="449263" algn="l"/>
              </a:tabLst>
              <a:defRPr>
                <a:solidFill>
                  <a:schemeClr val="bg1"/>
                </a:solidFill>
                <a:latin typeface="Arial" charset="0"/>
                <a:ea typeface="WenQuanYi Micro Hei" charset="0"/>
                <a:cs typeface="WenQuanYi Micro Hei" charset="0"/>
              </a:defRPr>
            </a:lvl1pPr>
            <a:lvl2pPr eaLnBrk="0">
              <a:tabLst>
                <a:tab pos="449263" algn="l"/>
              </a:tabLst>
              <a:defRPr>
                <a:solidFill>
                  <a:schemeClr val="bg1"/>
                </a:solidFill>
                <a:latin typeface="Arial" charset="0"/>
                <a:ea typeface="WenQuanYi Micro Hei" charset="0"/>
                <a:cs typeface="WenQuanYi Micro Hei" charset="0"/>
              </a:defRPr>
            </a:lvl2pPr>
            <a:lvl3pPr eaLnBrk="0">
              <a:tabLst>
                <a:tab pos="449263" algn="l"/>
              </a:tabLst>
              <a:defRPr>
                <a:solidFill>
                  <a:schemeClr val="bg1"/>
                </a:solidFill>
                <a:latin typeface="Arial" charset="0"/>
                <a:ea typeface="WenQuanYi Micro Hei" charset="0"/>
                <a:cs typeface="WenQuanYi Micro Hei" charset="0"/>
              </a:defRPr>
            </a:lvl3pPr>
            <a:lvl4pPr eaLnBrk="0">
              <a:tabLst>
                <a:tab pos="449263" algn="l"/>
              </a:tabLst>
              <a:defRPr>
                <a:solidFill>
                  <a:schemeClr val="bg1"/>
                </a:solidFill>
                <a:latin typeface="Arial" charset="0"/>
                <a:ea typeface="WenQuanYi Micro Hei" charset="0"/>
                <a:cs typeface="WenQuanYi Micro Hei" charset="0"/>
              </a:defRPr>
            </a:lvl4pPr>
            <a:lvl5pPr eaLnBrk="0">
              <a:tabLst>
                <a:tab pos="449263" algn="l"/>
              </a:tabLst>
              <a:defRPr>
                <a:solidFill>
                  <a:schemeClr val="bg1"/>
                </a:solidFill>
                <a:latin typeface="Arial" charset="0"/>
                <a:ea typeface="WenQuanYi Micro Hei" charset="0"/>
                <a:cs typeface="WenQuanYi Micro Hei"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449263" algn="l"/>
              </a:tabLst>
              <a:defRPr>
                <a:solidFill>
                  <a:schemeClr val="bg1"/>
                </a:solidFill>
                <a:latin typeface="Arial" charset="0"/>
                <a:ea typeface="WenQuanYi Micro Hei" charset="0"/>
                <a:cs typeface="WenQuanYi Micro Hei"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449263" algn="l"/>
              </a:tabLst>
              <a:defRPr>
                <a:solidFill>
                  <a:schemeClr val="bg1"/>
                </a:solidFill>
                <a:latin typeface="Arial" charset="0"/>
                <a:ea typeface="WenQuanYi Micro Hei" charset="0"/>
                <a:cs typeface="WenQuanYi Micro Hei"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449263" algn="l"/>
              </a:tabLst>
              <a:defRPr>
                <a:solidFill>
                  <a:schemeClr val="bg1"/>
                </a:solidFill>
                <a:latin typeface="Arial" charset="0"/>
                <a:ea typeface="WenQuanYi Micro Hei" charset="0"/>
                <a:cs typeface="WenQuanYi Micro Hei"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449263" algn="l"/>
              </a:tabLst>
              <a:defRPr>
                <a:solidFill>
                  <a:schemeClr val="bg1"/>
                </a:solidFill>
                <a:latin typeface="Arial" charset="0"/>
                <a:ea typeface="WenQuanYi Micro Hei" charset="0"/>
                <a:cs typeface="WenQuanYi Micro Hei" charset="0"/>
              </a:defRPr>
            </a:lvl9pPr>
          </a:lstStyle>
          <a:p>
            <a:pPr algn="r" eaLnBrk="1">
              <a:buClrTx/>
              <a:buFontTx/>
              <a:buNone/>
              <a:defRPr/>
            </a:pPr>
            <a:fld id="{A7635228-ADD3-4753-BC36-6E92D0C7911F}" type="slidenum">
              <a:rPr lang="es-ES" sz="1400" smtClean="0">
                <a:solidFill>
                  <a:srgbClr val="666666"/>
                </a:solidFill>
                <a:cs typeface="DejaVu Sans" charset="0"/>
              </a:rPr>
              <a:pPr algn="r" eaLnBrk="1">
                <a:buClrTx/>
                <a:buFontTx/>
                <a:buNone/>
                <a:defRPr/>
              </a:pPr>
              <a:t>‹Nº›</a:t>
            </a:fld>
            <a:endParaRPr lang="es-ES" sz="1400" dirty="0" smtClean="0">
              <a:solidFill>
                <a:srgbClr val="666666"/>
              </a:solidFill>
              <a:cs typeface="DejaVu Sans" charset="0"/>
            </a:endParaRPr>
          </a:p>
        </p:txBody>
      </p:sp>
      <p:sp>
        <p:nvSpPr>
          <p:cNvPr id="2" name="Rectangle 7"/>
          <p:cNvSpPr>
            <a:spLocks noChangeArrowheads="1"/>
          </p:cNvSpPr>
          <p:nvPr/>
        </p:nvSpPr>
        <p:spPr bwMode="auto">
          <a:xfrm>
            <a:off x="6508750" y="6765925"/>
            <a:ext cx="2087563" cy="755650"/>
          </a:xfrm>
          <a:prstGeom prst="rect">
            <a:avLst/>
          </a:prstGeom>
          <a:noFill/>
          <a:ln w="9525" cap="flat">
            <a:noFill/>
            <a:round/>
            <a:headEnd/>
            <a:tailEnd/>
          </a:ln>
          <a:effectLst/>
        </p:spPr>
        <p:txBody>
          <a:bodyPr wrap="none" lIns="90000" tIns="46800" rIns="90000" bIns="46800" anchor="ctr"/>
          <a:lstStyle/>
          <a:p>
            <a:pPr hangingPunct="1">
              <a:lnSpc>
                <a:spcPct val="100000"/>
              </a:lnSpc>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s-ES" sz="1300" b="1" i="1" dirty="0">
              <a:solidFill>
                <a:srgbClr val="C5000B"/>
              </a:solidFill>
              <a:effectLst>
                <a:outerShdw blurRad="38100" dist="38100" dir="2700000" algn="tl">
                  <a:srgbClr val="C0C0C0"/>
                </a:outerShdw>
              </a:effectLst>
              <a:latin typeface="Comic Sans MS" pitchFamily="64" charset="0"/>
              <a:ea typeface="+mn-ea"/>
              <a:cs typeface="+mn-cs"/>
            </a:endParaRPr>
          </a:p>
          <a:p>
            <a:pPr hangingPunct="1">
              <a:lnSpc>
                <a:spcPct val="100000"/>
              </a:lnSpc>
              <a:spcBef>
                <a:spcPts val="300"/>
              </a:spcBef>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s-ES" sz="1300" i="1" dirty="0">
              <a:solidFill>
                <a:srgbClr val="999999"/>
              </a:solidFill>
              <a:latin typeface="Comic Sans MS" pitchFamily="64" charset="0"/>
              <a:ea typeface="+mn-ea"/>
              <a:cs typeface="+mn-cs"/>
            </a:endParaRPr>
          </a:p>
        </p:txBody>
      </p:sp>
      <p:sp>
        <p:nvSpPr>
          <p:cNvPr id="2057" name="Line 8"/>
          <p:cNvSpPr>
            <a:spLocks noChangeShapeType="1"/>
          </p:cNvSpPr>
          <p:nvPr/>
        </p:nvSpPr>
        <p:spPr bwMode="auto">
          <a:xfrm>
            <a:off x="6437313" y="6980238"/>
            <a:ext cx="2778125" cy="1587"/>
          </a:xfrm>
          <a:prstGeom prst="line">
            <a:avLst/>
          </a:prstGeom>
          <a:noFill/>
          <a:ln w="36000" cap="sq">
            <a:solidFill>
              <a:srgbClr val="999999"/>
            </a:solidFill>
            <a:miter lim="800000"/>
            <a:headEnd/>
            <a:tailEnd/>
          </a:ln>
        </p:spPr>
        <p:txBody>
          <a:bodyPr/>
          <a:lstStyle/>
          <a:p>
            <a:endParaRPr lang="es-ES" dirty="0"/>
          </a:p>
        </p:txBody>
      </p:sp>
      <p:sp>
        <p:nvSpPr>
          <p:cNvPr id="2058" name="Line 10"/>
          <p:cNvSpPr>
            <a:spLocks noChangeShapeType="1"/>
          </p:cNvSpPr>
          <p:nvPr/>
        </p:nvSpPr>
        <p:spPr bwMode="auto">
          <a:xfrm flipH="1">
            <a:off x="5183188" y="971550"/>
            <a:ext cx="4899025" cy="1588"/>
          </a:xfrm>
          <a:prstGeom prst="line">
            <a:avLst/>
          </a:prstGeom>
          <a:noFill/>
          <a:ln w="57240" cap="sq">
            <a:solidFill>
              <a:schemeClr val="accent1">
                <a:lumMod val="75000"/>
              </a:schemeClr>
            </a:solidFill>
            <a:miter lim="800000"/>
            <a:headEnd/>
            <a:tailEnd/>
          </a:ln>
        </p:spPr>
        <p:txBody>
          <a:bodyPr/>
          <a:lstStyle/>
          <a:p>
            <a:endParaRPr lang="es-ES" dirty="0"/>
          </a:p>
        </p:txBody>
      </p:sp>
      <p:sp>
        <p:nvSpPr>
          <p:cNvPr id="2062" name="Text Box 13"/>
          <p:cNvSpPr txBox="1">
            <a:spLocks noChangeArrowheads="1"/>
          </p:cNvSpPr>
          <p:nvPr/>
        </p:nvSpPr>
        <p:spPr bwMode="auto">
          <a:xfrm rot="-5400000">
            <a:off x="-1165224" y="4508500"/>
            <a:ext cx="3708400" cy="638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5000" rIns="90000" bIns="45000"/>
          <a:lstStyle>
            <a:lvl1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WenQuanYi Micro Hei" charset="0"/>
                <a:cs typeface="WenQuanYi Micro Hei" charset="0"/>
              </a:defRPr>
            </a:lvl1pPr>
            <a:lvl2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WenQuanYi Micro Hei" charset="0"/>
                <a:cs typeface="WenQuanYi Micro Hei" charset="0"/>
              </a:defRPr>
            </a:lvl2pPr>
            <a:lvl3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WenQuanYi Micro Hei" charset="0"/>
                <a:cs typeface="WenQuanYi Micro Hei" charset="0"/>
              </a:defRPr>
            </a:lvl3pPr>
            <a:lvl4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WenQuanYi Micro Hei" charset="0"/>
                <a:cs typeface="WenQuanYi Micro Hei" charset="0"/>
              </a:defRPr>
            </a:lvl4pPr>
            <a:lvl5pPr eaLnBrk="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WenQuanYi Micro Hei" charset="0"/>
                <a:cs typeface="WenQuanYi Micro Hei" charset="0"/>
              </a:defRPr>
            </a:lvl5pPr>
            <a:lvl6pPr marL="25146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WenQuanYi Micro Hei" charset="0"/>
                <a:cs typeface="WenQuanYi Micro Hei" charset="0"/>
              </a:defRPr>
            </a:lvl6pPr>
            <a:lvl7pPr marL="29718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WenQuanYi Micro Hei" charset="0"/>
                <a:cs typeface="WenQuanYi Micro Hei" charset="0"/>
              </a:defRPr>
            </a:lvl7pPr>
            <a:lvl8pPr marL="34290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WenQuanYi Micro Hei" charset="0"/>
                <a:cs typeface="WenQuanYi Micro Hei" charset="0"/>
              </a:defRPr>
            </a:lvl8pPr>
            <a:lvl9pPr marL="3886200" indent="-228600" defTabSz="449263" eaLnBrk="0" fontAlgn="base" hangingPunct="0">
              <a:lnSpc>
                <a:spcPct val="93000"/>
              </a:lnSpc>
              <a:spcBef>
                <a:spcPct val="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charset="0"/>
                <a:ea typeface="WenQuanYi Micro Hei" charset="0"/>
                <a:cs typeface="WenQuanYi Micro Hei" charset="0"/>
              </a:defRPr>
            </a:lvl9pPr>
          </a:lstStyle>
          <a:p>
            <a:pPr eaLnBrk="1" hangingPunct="1">
              <a:lnSpc>
                <a:spcPct val="100000"/>
              </a:lnSpc>
              <a:buClrTx/>
              <a:buFontTx/>
              <a:buNone/>
              <a:defRPr/>
            </a:pPr>
            <a:r>
              <a:rPr lang="es-ES" sz="1200" b="0" dirty="0" smtClean="0">
                <a:solidFill>
                  <a:schemeClr val="accent1">
                    <a:lumMod val="50000"/>
                  </a:schemeClr>
                </a:solidFill>
                <a:latin typeface="Arial Rounded MT Bold" pitchFamily="34" charset="0"/>
                <a:cs typeface="Arial" charset="0"/>
              </a:rPr>
              <a:t>JORNADAS</a:t>
            </a:r>
            <a:r>
              <a:rPr lang="es-ES" sz="1200" b="0" baseline="0" dirty="0" smtClean="0">
                <a:solidFill>
                  <a:schemeClr val="accent1">
                    <a:lumMod val="50000"/>
                  </a:schemeClr>
                </a:solidFill>
                <a:latin typeface="Arial Rounded MT Bold" pitchFamily="34" charset="0"/>
                <a:cs typeface="Arial" charset="0"/>
              </a:rPr>
              <a:t> ECONÓMICAS 2018</a:t>
            </a:r>
            <a:endParaRPr lang="es-ES" sz="1200" b="0" dirty="0" smtClean="0">
              <a:solidFill>
                <a:schemeClr val="accent1">
                  <a:lumMod val="50000"/>
                </a:schemeClr>
              </a:solidFill>
              <a:latin typeface="Arial Rounded MT Bold" pitchFamily="34" charset="0"/>
              <a:cs typeface="Arial" charset="0"/>
            </a:endParaRPr>
          </a:p>
          <a:p>
            <a:pPr eaLnBrk="1" hangingPunct="1">
              <a:lnSpc>
                <a:spcPct val="100000"/>
              </a:lnSpc>
              <a:buClrTx/>
              <a:buFontTx/>
              <a:buNone/>
              <a:defRPr/>
            </a:pPr>
            <a:r>
              <a:rPr lang="es-ES" sz="1200" i="1" dirty="0" smtClean="0">
                <a:solidFill>
                  <a:srgbClr val="999999"/>
                </a:solidFill>
              </a:rPr>
              <a:t>Formación del PAS  2017/2018</a:t>
            </a:r>
          </a:p>
          <a:p>
            <a:pPr eaLnBrk="1" hangingPunct="1">
              <a:lnSpc>
                <a:spcPct val="100000"/>
              </a:lnSpc>
              <a:buClrTx/>
              <a:buFontTx/>
              <a:buNone/>
              <a:defRPr/>
            </a:pPr>
            <a:endParaRPr lang="es-ES" sz="1100" i="1" dirty="0" smtClean="0">
              <a:solidFill>
                <a:srgbClr val="999999"/>
              </a:solidFill>
            </a:endParaRPr>
          </a:p>
        </p:txBody>
      </p:sp>
      <p:sp>
        <p:nvSpPr>
          <p:cNvPr id="2060" name="Line 14"/>
          <p:cNvSpPr>
            <a:spLocks noChangeShapeType="1"/>
          </p:cNvSpPr>
          <p:nvPr/>
        </p:nvSpPr>
        <p:spPr bwMode="auto">
          <a:xfrm flipV="1">
            <a:off x="1001713" y="2239963"/>
            <a:ext cx="1587" cy="2811462"/>
          </a:xfrm>
          <a:prstGeom prst="line">
            <a:avLst/>
          </a:prstGeom>
          <a:noFill/>
          <a:ln w="28440" cap="sq">
            <a:solidFill>
              <a:schemeClr val="accent1">
                <a:lumMod val="75000"/>
              </a:schemeClr>
            </a:solidFill>
            <a:miter lim="800000"/>
            <a:headEnd/>
            <a:tailEnd/>
          </a:ln>
        </p:spPr>
        <p:txBody>
          <a:bodyPr/>
          <a:lstStyle/>
          <a:p>
            <a:endParaRPr lang="es-ES" dirty="0"/>
          </a:p>
        </p:txBody>
      </p:sp>
      <p:sp>
        <p:nvSpPr>
          <p:cNvPr id="2061" name="Rectangle 15"/>
          <p:cNvSpPr>
            <a:spLocks noChangeArrowheads="1"/>
          </p:cNvSpPr>
          <p:nvPr/>
        </p:nvSpPr>
        <p:spPr bwMode="auto">
          <a:xfrm>
            <a:off x="936625" y="6429375"/>
            <a:ext cx="142875" cy="144463"/>
          </a:xfrm>
          <a:prstGeom prst="rect">
            <a:avLst/>
          </a:prstGeom>
          <a:solidFill>
            <a:schemeClr val="accent1">
              <a:lumMod val="50000"/>
            </a:schemeClr>
          </a:solidFill>
          <a:ln w="9525">
            <a:noFill/>
            <a:round/>
            <a:headEnd/>
            <a:tailEnd/>
          </a:ln>
        </p:spPr>
        <p:txBody>
          <a:bodyPr wrap="none" anchor="ctr"/>
          <a:lstStyle/>
          <a:p>
            <a:endParaRPr lang="es-ES" dirty="0"/>
          </a:p>
        </p:txBody>
      </p:sp>
      <p:pic>
        <p:nvPicPr>
          <p:cNvPr id="3" name="Picture 17" descr="Resultado de imagen de universidad de granada logo"/>
          <p:cNvPicPr>
            <a:picLocks noChangeAspect="1" noChangeArrowheads="1"/>
          </p:cNvPicPr>
          <p:nvPr userDrawn="1"/>
        </p:nvPicPr>
        <p:blipFill>
          <a:blip r:embed="rId4" cstate="print"/>
          <a:srcRect/>
          <a:stretch>
            <a:fillRect/>
          </a:stretch>
        </p:blipFill>
        <p:spPr bwMode="auto">
          <a:xfrm>
            <a:off x="344488" y="106363"/>
            <a:ext cx="1887537" cy="958850"/>
          </a:xfrm>
          <a:prstGeom prst="rect">
            <a:avLst/>
          </a:prstGeom>
          <a:noFill/>
          <a:ln w="9525">
            <a:noFill/>
            <a:miter lim="800000"/>
            <a:headEnd/>
            <a:tailEnd/>
          </a:ln>
        </p:spPr>
      </p:pic>
      <p:pic>
        <p:nvPicPr>
          <p:cNvPr id="2063" name="Picture 17"/>
          <p:cNvPicPr>
            <a:picLocks noChangeAspect="1" noChangeArrowheads="1"/>
          </p:cNvPicPr>
          <p:nvPr userDrawn="1"/>
        </p:nvPicPr>
        <p:blipFill>
          <a:blip r:embed="rId5" cstate="print"/>
          <a:srcRect/>
          <a:stretch>
            <a:fillRect/>
          </a:stretch>
        </p:blipFill>
        <p:spPr bwMode="auto">
          <a:xfrm>
            <a:off x="446088" y="6738938"/>
            <a:ext cx="485775" cy="495300"/>
          </a:xfrm>
          <a:prstGeom prst="rect">
            <a:avLst/>
          </a:prstGeom>
          <a:noFill/>
          <a:ln w="9525">
            <a:noFill/>
            <a:miter lim="800000"/>
            <a:headEnd/>
            <a:tailEnd/>
          </a:ln>
          <a:effec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Lst>
  <p:txStyles>
    <p:titleStyle>
      <a:lvl1pPr algn="r" defTabSz="449263" rtl="0" eaLnBrk="0" fontAlgn="base" hangingPunct="0">
        <a:lnSpc>
          <a:spcPct val="110000"/>
        </a:lnSpc>
        <a:spcBef>
          <a:spcPct val="0"/>
        </a:spcBef>
        <a:spcAft>
          <a:spcPct val="0"/>
        </a:spcAft>
        <a:buClr>
          <a:srgbClr val="000000"/>
        </a:buClr>
        <a:buSzPct val="100000"/>
        <a:buFont typeface="Times New Roman" pitchFamily="18" charset="0"/>
        <a:defRPr sz="2200">
          <a:solidFill>
            <a:schemeClr val="accent1">
              <a:lumMod val="50000"/>
            </a:schemeClr>
          </a:solidFill>
          <a:latin typeface="+mj-lt"/>
          <a:ea typeface="+mj-ea"/>
          <a:cs typeface="+mj-cs"/>
        </a:defRPr>
      </a:lvl1pPr>
      <a:lvl2pPr algn="r" defTabSz="449263" rtl="0" eaLnBrk="0" fontAlgn="base" hangingPunct="0">
        <a:lnSpc>
          <a:spcPct val="110000"/>
        </a:lnSpc>
        <a:spcBef>
          <a:spcPct val="0"/>
        </a:spcBef>
        <a:spcAft>
          <a:spcPct val="0"/>
        </a:spcAft>
        <a:buClr>
          <a:srgbClr val="000000"/>
        </a:buClr>
        <a:buSzPct val="100000"/>
        <a:buFont typeface="Times New Roman" pitchFamily="18" charset="0"/>
        <a:defRPr sz="4000">
          <a:solidFill>
            <a:srgbClr val="FF3333"/>
          </a:solidFill>
          <a:latin typeface="verdana" pitchFamily="32" charset="0"/>
          <a:ea typeface="WenQuanYi Micro Hei" charset="0"/>
          <a:cs typeface="WenQuanYi Micro Hei" charset="0"/>
        </a:defRPr>
      </a:lvl2pPr>
      <a:lvl3pPr algn="r" defTabSz="449263" rtl="0" eaLnBrk="0" fontAlgn="base" hangingPunct="0">
        <a:lnSpc>
          <a:spcPct val="110000"/>
        </a:lnSpc>
        <a:spcBef>
          <a:spcPct val="0"/>
        </a:spcBef>
        <a:spcAft>
          <a:spcPct val="0"/>
        </a:spcAft>
        <a:buClr>
          <a:srgbClr val="000000"/>
        </a:buClr>
        <a:buSzPct val="100000"/>
        <a:buFont typeface="Times New Roman" pitchFamily="18" charset="0"/>
        <a:defRPr sz="4000">
          <a:solidFill>
            <a:srgbClr val="FF3333"/>
          </a:solidFill>
          <a:latin typeface="verdana" pitchFamily="32" charset="0"/>
          <a:ea typeface="WenQuanYi Micro Hei" charset="0"/>
          <a:cs typeface="WenQuanYi Micro Hei" charset="0"/>
        </a:defRPr>
      </a:lvl3pPr>
      <a:lvl4pPr algn="r" defTabSz="449263" rtl="0" eaLnBrk="0" fontAlgn="base" hangingPunct="0">
        <a:lnSpc>
          <a:spcPct val="110000"/>
        </a:lnSpc>
        <a:spcBef>
          <a:spcPct val="0"/>
        </a:spcBef>
        <a:spcAft>
          <a:spcPct val="0"/>
        </a:spcAft>
        <a:buClr>
          <a:srgbClr val="000000"/>
        </a:buClr>
        <a:buSzPct val="100000"/>
        <a:buFont typeface="Times New Roman" pitchFamily="18" charset="0"/>
        <a:defRPr sz="4000">
          <a:solidFill>
            <a:srgbClr val="FF3333"/>
          </a:solidFill>
          <a:latin typeface="verdana" pitchFamily="32" charset="0"/>
          <a:ea typeface="WenQuanYi Micro Hei" charset="0"/>
          <a:cs typeface="WenQuanYi Micro Hei" charset="0"/>
        </a:defRPr>
      </a:lvl4pPr>
      <a:lvl5pPr algn="r" defTabSz="449263" rtl="0" eaLnBrk="0" fontAlgn="base" hangingPunct="0">
        <a:lnSpc>
          <a:spcPct val="110000"/>
        </a:lnSpc>
        <a:spcBef>
          <a:spcPct val="0"/>
        </a:spcBef>
        <a:spcAft>
          <a:spcPct val="0"/>
        </a:spcAft>
        <a:buClr>
          <a:srgbClr val="000000"/>
        </a:buClr>
        <a:buSzPct val="100000"/>
        <a:buFont typeface="Times New Roman" pitchFamily="18" charset="0"/>
        <a:defRPr sz="4000">
          <a:solidFill>
            <a:srgbClr val="FF3333"/>
          </a:solidFill>
          <a:latin typeface="verdana" pitchFamily="32" charset="0"/>
          <a:ea typeface="WenQuanYi Micro Hei" charset="0"/>
          <a:cs typeface="WenQuanYi Micro Hei" charset="0"/>
        </a:defRPr>
      </a:lvl5pPr>
      <a:lvl6pPr marL="2514600" indent="-228600" algn="r" defTabSz="449263" rtl="0" fontAlgn="base" hangingPunct="0">
        <a:lnSpc>
          <a:spcPct val="110000"/>
        </a:lnSpc>
        <a:spcBef>
          <a:spcPct val="0"/>
        </a:spcBef>
        <a:spcAft>
          <a:spcPct val="0"/>
        </a:spcAft>
        <a:buClr>
          <a:srgbClr val="000000"/>
        </a:buClr>
        <a:buSzPct val="100000"/>
        <a:buFont typeface="Times New Roman" pitchFamily="16" charset="0"/>
        <a:defRPr sz="4000">
          <a:solidFill>
            <a:srgbClr val="FF3333"/>
          </a:solidFill>
          <a:latin typeface="verdana" pitchFamily="32" charset="0"/>
          <a:ea typeface="WenQuanYi Micro Hei" charset="0"/>
          <a:cs typeface="WenQuanYi Micro Hei" charset="0"/>
        </a:defRPr>
      </a:lvl6pPr>
      <a:lvl7pPr marL="2971800" indent="-228600" algn="r" defTabSz="449263" rtl="0" fontAlgn="base" hangingPunct="0">
        <a:lnSpc>
          <a:spcPct val="110000"/>
        </a:lnSpc>
        <a:spcBef>
          <a:spcPct val="0"/>
        </a:spcBef>
        <a:spcAft>
          <a:spcPct val="0"/>
        </a:spcAft>
        <a:buClr>
          <a:srgbClr val="000000"/>
        </a:buClr>
        <a:buSzPct val="100000"/>
        <a:buFont typeface="Times New Roman" pitchFamily="16" charset="0"/>
        <a:defRPr sz="4000">
          <a:solidFill>
            <a:srgbClr val="FF3333"/>
          </a:solidFill>
          <a:latin typeface="verdana" pitchFamily="32" charset="0"/>
          <a:ea typeface="WenQuanYi Micro Hei" charset="0"/>
          <a:cs typeface="WenQuanYi Micro Hei" charset="0"/>
        </a:defRPr>
      </a:lvl7pPr>
      <a:lvl8pPr marL="3429000" indent="-228600" algn="r" defTabSz="449263" rtl="0" fontAlgn="base" hangingPunct="0">
        <a:lnSpc>
          <a:spcPct val="110000"/>
        </a:lnSpc>
        <a:spcBef>
          <a:spcPct val="0"/>
        </a:spcBef>
        <a:spcAft>
          <a:spcPct val="0"/>
        </a:spcAft>
        <a:buClr>
          <a:srgbClr val="000000"/>
        </a:buClr>
        <a:buSzPct val="100000"/>
        <a:buFont typeface="Times New Roman" pitchFamily="16" charset="0"/>
        <a:defRPr sz="4000">
          <a:solidFill>
            <a:srgbClr val="FF3333"/>
          </a:solidFill>
          <a:latin typeface="verdana" pitchFamily="32" charset="0"/>
          <a:ea typeface="WenQuanYi Micro Hei" charset="0"/>
          <a:cs typeface="WenQuanYi Micro Hei" charset="0"/>
        </a:defRPr>
      </a:lvl8pPr>
      <a:lvl9pPr marL="3886200" indent="-228600" algn="r" defTabSz="449263" rtl="0" fontAlgn="base" hangingPunct="0">
        <a:lnSpc>
          <a:spcPct val="110000"/>
        </a:lnSpc>
        <a:spcBef>
          <a:spcPct val="0"/>
        </a:spcBef>
        <a:spcAft>
          <a:spcPct val="0"/>
        </a:spcAft>
        <a:buClr>
          <a:srgbClr val="000000"/>
        </a:buClr>
        <a:buSzPct val="100000"/>
        <a:buFont typeface="Times New Roman" pitchFamily="16" charset="0"/>
        <a:defRPr sz="4000">
          <a:solidFill>
            <a:srgbClr val="FF3333"/>
          </a:solidFill>
          <a:latin typeface="verdana" pitchFamily="32" charset="0"/>
          <a:ea typeface="WenQuanYi Micro Hei" charset="0"/>
          <a:cs typeface="WenQuanYi Micro Hei" charset="0"/>
        </a:defRPr>
      </a:lvl9pPr>
    </p:titleStyle>
    <p:bodyStyle>
      <a:lvl1pPr marL="342900" indent="-342900" algn="l" defTabSz="449263" rtl="0" eaLnBrk="0" fontAlgn="base" hangingPunct="0">
        <a:lnSpc>
          <a:spcPct val="93000"/>
        </a:lnSpc>
        <a:spcBef>
          <a:spcPts val="1425"/>
        </a:spcBef>
        <a:spcAft>
          <a:spcPct val="0"/>
        </a:spcAft>
        <a:buClr>
          <a:srgbClr val="000000"/>
        </a:buClr>
        <a:buSzPct val="100000"/>
        <a:buFont typeface="Times New Roman" pitchFamily="18" charset="0"/>
        <a:defRPr sz="2800">
          <a:solidFill>
            <a:srgbClr val="808080"/>
          </a:solidFill>
          <a:latin typeface="+mn-lt"/>
          <a:ea typeface="+mn-ea"/>
          <a:cs typeface="+mn-cs"/>
        </a:defRPr>
      </a:lvl1pPr>
      <a:lvl2pPr marL="742950" indent="-285750" algn="l" defTabSz="449263" rtl="0" eaLnBrk="0" fontAlgn="base" hangingPunct="0">
        <a:lnSpc>
          <a:spcPct val="93000"/>
        </a:lnSpc>
        <a:spcBef>
          <a:spcPts val="1138"/>
        </a:spcBef>
        <a:spcAft>
          <a:spcPct val="0"/>
        </a:spcAft>
        <a:buClr>
          <a:srgbClr val="000000"/>
        </a:buClr>
        <a:buSzPct val="100000"/>
        <a:buFont typeface="Times New Roman" pitchFamily="18" charset="0"/>
        <a:defRPr sz="2600">
          <a:solidFill>
            <a:srgbClr val="808080"/>
          </a:solidFill>
          <a:latin typeface="+mn-lt"/>
          <a:ea typeface="+mn-ea"/>
          <a:cs typeface="+mn-cs"/>
        </a:defRPr>
      </a:lvl2pPr>
      <a:lvl3pPr marL="1143000" indent="-228600" algn="l" defTabSz="449263" rtl="0" eaLnBrk="0" fontAlgn="base" hangingPunct="0">
        <a:lnSpc>
          <a:spcPct val="93000"/>
        </a:lnSpc>
        <a:spcBef>
          <a:spcPts val="850"/>
        </a:spcBef>
        <a:spcAft>
          <a:spcPct val="0"/>
        </a:spcAft>
        <a:buClr>
          <a:srgbClr val="000000"/>
        </a:buClr>
        <a:buSzPct val="100000"/>
        <a:buFont typeface="Times New Roman" pitchFamily="18" charset="0"/>
        <a:defRPr sz="2400">
          <a:solidFill>
            <a:srgbClr val="808080"/>
          </a:solidFill>
          <a:latin typeface="+mn-lt"/>
          <a:ea typeface="+mn-ea"/>
          <a:cs typeface="+mn-cs"/>
        </a:defRPr>
      </a:lvl3pPr>
      <a:lvl4pPr marL="1600200" indent="-228600" algn="l" defTabSz="449263" rtl="0" eaLnBrk="0" fontAlgn="base" hangingPunct="0">
        <a:lnSpc>
          <a:spcPct val="93000"/>
        </a:lnSpc>
        <a:spcBef>
          <a:spcPts val="575"/>
        </a:spcBef>
        <a:spcAft>
          <a:spcPct val="0"/>
        </a:spcAft>
        <a:buClr>
          <a:srgbClr val="000000"/>
        </a:buClr>
        <a:buSzPct val="100000"/>
        <a:buFont typeface="Times New Roman" pitchFamily="18" charset="0"/>
        <a:defRPr sz="2400">
          <a:solidFill>
            <a:srgbClr val="808080"/>
          </a:solidFill>
          <a:latin typeface="+mn-lt"/>
          <a:ea typeface="+mn-ea"/>
          <a:cs typeface="+mn-cs"/>
        </a:defRPr>
      </a:lvl4pPr>
      <a:lvl5pPr marL="2057400" indent="-228600" algn="l" defTabSz="449263" rtl="0" eaLnBrk="0" fontAlgn="base" hangingPunct="0">
        <a:lnSpc>
          <a:spcPct val="93000"/>
        </a:lnSpc>
        <a:spcBef>
          <a:spcPts val="288"/>
        </a:spcBef>
        <a:spcAft>
          <a:spcPct val="0"/>
        </a:spcAft>
        <a:buClr>
          <a:srgbClr val="000000"/>
        </a:buClr>
        <a:buSzPct val="100000"/>
        <a:buFont typeface="Times New Roman" pitchFamily="18" charset="0"/>
        <a:defRPr sz="2000">
          <a:solidFill>
            <a:srgbClr val="808080"/>
          </a:solidFill>
          <a:latin typeface="+mn-lt"/>
          <a:ea typeface="+mn-ea"/>
          <a:cs typeface="+mn-cs"/>
        </a:defRPr>
      </a:lvl5pPr>
      <a:lvl6pPr marL="25146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6pPr>
      <a:lvl7pPr marL="29718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7pPr>
      <a:lvl8pPr marL="34290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8pPr>
      <a:lvl9pPr marL="38862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
          <p:cNvSpPr>
            <a:spLocks noGrp="1" noChangeArrowheads="1"/>
          </p:cNvSpPr>
          <p:nvPr>
            <p:ph type="title" idx="4294967295"/>
          </p:nvPr>
        </p:nvSpPr>
        <p:spPr>
          <a:xfrm>
            <a:off x="1511300" y="2519363"/>
            <a:ext cx="7848600" cy="1258887"/>
          </a:xfrm>
        </p:spPr>
        <p:txBody>
          <a:bodyPr/>
          <a:lstStyle/>
          <a:p>
            <a:pPr eaLnBrk="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s-ES" altLang="es-ES" dirty="0"/>
              <a:t>NOVEDADES EJERCICIO </a:t>
            </a:r>
            <a:r>
              <a:rPr lang="es-ES" altLang="es-ES" dirty="0" smtClean="0"/>
              <a:t>2018</a:t>
            </a:r>
            <a:br>
              <a:rPr lang="es-ES" altLang="es-ES" dirty="0" smtClean="0"/>
            </a:br>
            <a:r>
              <a:rPr lang="es-ES" altLang="es-ES" dirty="0"/>
              <a:t/>
            </a:r>
            <a:br>
              <a:rPr lang="es-ES" altLang="es-ES" dirty="0"/>
            </a:br>
            <a:endParaRPr lang="es-ES" dirty="0" smtClean="0"/>
          </a:p>
        </p:txBody>
      </p:sp>
      <p:sp>
        <p:nvSpPr>
          <p:cNvPr id="3075" name="Rectangle 2"/>
          <p:cNvSpPr>
            <a:spLocks noGrp="1" noChangeArrowheads="1"/>
          </p:cNvSpPr>
          <p:nvPr>
            <p:ph type="body" idx="4294967295"/>
          </p:nvPr>
        </p:nvSpPr>
        <p:spPr>
          <a:xfrm>
            <a:off x="1871960" y="3923853"/>
            <a:ext cx="7411740" cy="2448271"/>
          </a:xfrm>
        </p:spPr>
        <p:txBody>
          <a:bodyPr/>
          <a:lstStyle/>
          <a:p>
            <a:pPr marL="0" indent="0" algn="l">
              <a:defRPr/>
            </a:pPr>
            <a:r>
              <a:rPr lang="es-ES" sz="1400" b="1" dirty="0"/>
              <a:t>BASES DE EJECUCIÓN DEL PRESUPUESTO EJERCICIO 2018 - </a:t>
            </a:r>
            <a:r>
              <a:rPr lang="es-ES" altLang="es-ES" sz="1400" b="1" dirty="0" smtClean="0"/>
              <a:t>SEC</a:t>
            </a:r>
            <a:r>
              <a:rPr lang="es-ES" sz="1400" b="1" dirty="0" smtClean="0"/>
              <a:t>CIÓN </a:t>
            </a:r>
            <a:r>
              <a:rPr lang="es-ES" sz="1400" b="1" dirty="0"/>
              <a:t>SÉPTIMA: </a:t>
            </a:r>
            <a:endParaRPr lang="es-ES" sz="1400" i="1" dirty="0"/>
          </a:p>
          <a:p>
            <a:pPr marL="0" indent="0" algn="l">
              <a:defRPr/>
            </a:pPr>
            <a:r>
              <a:rPr lang="es-ES" sz="1400" i="1" dirty="0"/>
              <a:t>INDEMNIZACIONES POR RAZÓN DEL SERVICIO Y OTRAS INDEMNIZACIONES </a:t>
            </a:r>
            <a:r>
              <a:rPr lang="es-ES" sz="1400" i="1" dirty="0" smtClean="0"/>
              <a:t>A PERSONAL </a:t>
            </a:r>
            <a:r>
              <a:rPr lang="es-ES" sz="1400" i="1" dirty="0"/>
              <a:t>EXTERNO A LA UNIVERSIDAD</a:t>
            </a:r>
          </a:p>
          <a:p>
            <a:pPr marL="0" indent="0" algn="l">
              <a:defRPr/>
            </a:pPr>
            <a:endParaRPr lang="es-ES" sz="1400" dirty="0"/>
          </a:p>
          <a:p>
            <a:pPr marL="0" indent="0" algn="l">
              <a:defRPr/>
            </a:pPr>
            <a:r>
              <a:rPr lang="es-ES" altLang="es-ES" sz="1400" b="1" dirty="0"/>
              <a:t>NORMAS PARA LA LIQUIDACIÓN Y TRAMITACIÓN DE </a:t>
            </a:r>
            <a:r>
              <a:rPr lang="es-ES" altLang="es-ES" sz="1400" b="1" dirty="0" smtClean="0"/>
              <a:t>INDEMNIZACIONES</a:t>
            </a:r>
            <a:endParaRPr lang="es-ES" altLang="es-ES" sz="1400" b="1" dirty="0"/>
          </a:p>
          <a:p>
            <a:pPr marL="171450" indent="-171450" algn="l">
              <a:buFontTx/>
              <a:buChar char="-"/>
              <a:defRPr/>
            </a:pPr>
            <a:r>
              <a:rPr lang="es-ES" altLang="es-ES" sz="1400" dirty="0"/>
              <a:t>POR RAZÓN DEL SERVICIO </a:t>
            </a:r>
          </a:p>
          <a:p>
            <a:pPr marL="171450" indent="-171450" algn="l">
              <a:buFontTx/>
              <a:buChar char="-"/>
              <a:defRPr/>
            </a:pPr>
            <a:r>
              <a:rPr lang="es-ES" altLang="es-ES" sz="1400" dirty="0"/>
              <a:t>GASTOS POR DESPLAZAMIENTO Y ESTANCIA DE PERSONAL EXTERNO</a:t>
            </a:r>
          </a:p>
          <a:p>
            <a:pPr eaLnBrk="1"/>
            <a:endParaRPr lang="es-ES" sz="1800"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a:xfrm>
            <a:off x="2019300" y="157163"/>
            <a:ext cx="7700963" cy="706437"/>
          </a:xfrm>
        </p:spPr>
        <p:txBody>
          <a:bodyPr/>
          <a:lstStyle/>
          <a:p>
            <a:pPr eaLnBrk="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s-ES" altLang="es-ES" sz="2000" b="1" dirty="0"/>
              <a:t>BASES DE EJECUCIÓN DEL PRESUPUESTO 2018</a:t>
            </a:r>
            <a:endParaRPr lang="es-ES" sz="2000" dirty="0" smtClean="0"/>
          </a:p>
        </p:txBody>
      </p:sp>
      <p:sp>
        <p:nvSpPr>
          <p:cNvPr id="7" name="Rectangle 2"/>
          <p:cNvSpPr txBox="1">
            <a:spLocks noChangeArrowheads="1"/>
          </p:cNvSpPr>
          <p:nvPr/>
        </p:nvSpPr>
        <p:spPr bwMode="auto">
          <a:xfrm>
            <a:off x="1295400" y="1077913"/>
            <a:ext cx="8135938" cy="50800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txBody>
          <a:bodyPr lIns="0" tIns="28440" rIns="0" bIns="0"/>
          <a:lstStyle>
            <a:lvl1pPr marL="342900" indent="-342900" algn="l" defTabSz="449263" rtl="0" eaLnBrk="0" fontAlgn="base" hangingPunct="0">
              <a:lnSpc>
                <a:spcPct val="93000"/>
              </a:lnSpc>
              <a:spcBef>
                <a:spcPts val="1425"/>
              </a:spcBef>
              <a:spcAft>
                <a:spcPct val="0"/>
              </a:spcAft>
              <a:buClr>
                <a:srgbClr val="000000"/>
              </a:buClr>
              <a:buSzPct val="100000"/>
              <a:buFont typeface="Times New Roman" pitchFamily="18" charset="0"/>
              <a:defRPr sz="2800">
                <a:solidFill>
                  <a:srgbClr val="808080"/>
                </a:solidFill>
                <a:latin typeface="+mn-lt"/>
                <a:ea typeface="+mn-ea"/>
                <a:cs typeface="+mn-cs"/>
              </a:defRPr>
            </a:lvl1pPr>
            <a:lvl2pPr marL="742950" indent="-285750" algn="l" defTabSz="449263" rtl="0" eaLnBrk="0" fontAlgn="base" hangingPunct="0">
              <a:lnSpc>
                <a:spcPct val="93000"/>
              </a:lnSpc>
              <a:spcBef>
                <a:spcPts val="1138"/>
              </a:spcBef>
              <a:spcAft>
                <a:spcPct val="0"/>
              </a:spcAft>
              <a:buClr>
                <a:srgbClr val="000000"/>
              </a:buClr>
              <a:buSzPct val="100000"/>
              <a:buFont typeface="Times New Roman" pitchFamily="18" charset="0"/>
              <a:defRPr sz="2600">
                <a:solidFill>
                  <a:srgbClr val="808080"/>
                </a:solidFill>
                <a:latin typeface="+mn-lt"/>
                <a:ea typeface="+mn-ea"/>
                <a:cs typeface="+mn-cs"/>
              </a:defRPr>
            </a:lvl2pPr>
            <a:lvl3pPr marL="1143000" indent="-228600" algn="l" defTabSz="449263" rtl="0" eaLnBrk="0" fontAlgn="base" hangingPunct="0">
              <a:lnSpc>
                <a:spcPct val="93000"/>
              </a:lnSpc>
              <a:spcBef>
                <a:spcPts val="850"/>
              </a:spcBef>
              <a:spcAft>
                <a:spcPct val="0"/>
              </a:spcAft>
              <a:buClr>
                <a:srgbClr val="000000"/>
              </a:buClr>
              <a:buSzPct val="100000"/>
              <a:buFont typeface="Times New Roman" pitchFamily="18" charset="0"/>
              <a:defRPr sz="2400">
                <a:solidFill>
                  <a:srgbClr val="808080"/>
                </a:solidFill>
                <a:latin typeface="+mn-lt"/>
                <a:ea typeface="+mn-ea"/>
                <a:cs typeface="+mn-cs"/>
              </a:defRPr>
            </a:lvl3pPr>
            <a:lvl4pPr marL="1600200" indent="-228600" algn="l" defTabSz="449263" rtl="0" eaLnBrk="0" fontAlgn="base" hangingPunct="0">
              <a:lnSpc>
                <a:spcPct val="93000"/>
              </a:lnSpc>
              <a:spcBef>
                <a:spcPts val="575"/>
              </a:spcBef>
              <a:spcAft>
                <a:spcPct val="0"/>
              </a:spcAft>
              <a:buClr>
                <a:srgbClr val="000000"/>
              </a:buClr>
              <a:buSzPct val="100000"/>
              <a:buFont typeface="Times New Roman" pitchFamily="18" charset="0"/>
              <a:defRPr sz="2400">
                <a:solidFill>
                  <a:srgbClr val="808080"/>
                </a:solidFill>
                <a:latin typeface="+mn-lt"/>
                <a:ea typeface="+mn-ea"/>
                <a:cs typeface="+mn-cs"/>
              </a:defRPr>
            </a:lvl4pPr>
            <a:lvl5pPr marL="2057400" indent="-228600" algn="l" defTabSz="449263" rtl="0" eaLnBrk="0" fontAlgn="base" hangingPunct="0">
              <a:lnSpc>
                <a:spcPct val="93000"/>
              </a:lnSpc>
              <a:spcBef>
                <a:spcPts val="288"/>
              </a:spcBef>
              <a:spcAft>
                <a:spcPct val="0"/>
              </a:spcAft>
              <a:buClr>
                <a:srgbClr val="000000"/>
              </a:buClr>
              <a:buSzPct val="100000"/>
              <a:buFont typeface="Times New Roman" pitchFamily="18" charset="0"/>
              <a:defRPr sz="2000">
                <a:solidFill>
                  <a:srgbClr val="808080"/>
                </a:solidFill>
                <a:latin typeface="+mn-lt"/>
                <a:ea typeface="+mn-ea"/>
                <a:cs typeface="+mn-cs"/>
              </a:defRPr>
            </a:lvl5pPr>
            <a:lvl6pPr marL="25146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6pPr>
            <a:lvl7pPr marL="29718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7pPr>
            <a:lvl8pPr marL="34290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8pPr>
            <a:lvl9pPr marL="38862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9pPr>
          </a:lstStyle>
          <a:p>
            <a:pPr marL="0" indent="0">
              <a:defRPr/>
            </a:pPr>
            <a:r>
              <a:rPr lang="es-ES" altLang="es-ES" sz="1400" b="1" dirty="0">
                <a:solidFill>
                  <a:schemeClr val="accent1">
                    <a:lumMod val="50000"/>
                  </a:schemeClr>
                </a:solidFill>
              </a:rPr>
              <a:t>NORMAS PARA LA LIQUIDACIÓN Y TRAMITACIÓN DE </a:t>
            </a:r>
            <a:r>
              <a:rPr lang="es-ES" altLang="es-ES" sz="1400" b="1" dirty="0" smtClean="0">
                <a:solidFill>
                  <a:schemeClr val="accent1">
                    <a:lumMod val="50000"/>
                  </a:schemeClr>
                </a:solidFill>
              </a:rPr>
              <a:t>INDEMNIZACIONES</a:t>
            </a:r>
            <a:r>
              <a:rPr lang="es-ES" altLang="es-ES" sz="1400" b="1" dirty="0">
                <a:solidFill>
                  <a:schemeClr val="accent1">
                    <a:lumMod val="50000"/>
                  </a:schemeClr>
                </a:solidFill>
              </a:rPr>
              <a:t>: </a:t>
            </a:r>
            <a:r>
              <a:rPr lang="es-ES" altLang="es-ES" sz="1400" dirty="0">
                <a:solidFill>
                  <a:schemeClr val="accent1">
                    <a:lumMod val="50000"/>
                  </a:schemeClr>
                </a:solidFill>
              </a:rPr>
              <a:t>POR RAZÓN DEL SERVICIO Y GASTOS POR DESPLAZAMIENTO Y ESTANCIA DE PERSONAL EXTERNO</a:t>
            </a:r>
            <a:endParaRPr lang="es-ES" altLang="es-ES" sz="1400" kern="0" dirty="0">
              <a:solidFill>
                <a:schemeClr val="accent1">
                  <a:lumMod val="50000"/>
                </a:schemeClr>
              </a:solidFill>
            </a:endParaRPr>
          </a:p>
        </p:txBody>
      </p:sp>
      <p:graphicFrame>
        <p:nvGraphicFramePr>
          <p:cNvPr id="2" name="1 Tabla"/>
          <p:cNvGraphicFramePr>
            <a:graphicFrameLocks noGrp="1"/>
          </p:cNvGraphicFramePr>
          <p:nvPr>
            <p:extLst>
              <p:ext uri="{D42A27DB-BD31-4B8C-83A1-F6EECF244321}">
                <p14:modId xmlns:p14="http://schemas.microsoft.com/office/powerpoint/2010/main" val="1309613128"/>
              </p:ext>
            </p:extLst>
          </p:nvPr>
        </p:nvGraphicFramePr>
        <p:xfrm>
          <a:off x="1331055" y="1907629"/>
          <a:ext cx="4104455" cy="4608512"/>
        </p:xfrm>
        <a:graphic>
          <a:graphicData uri="http://schemas.openxmlformats.org/drawingml/2006/table">
            <a:tbl>
              <a:tblPr firstRow="1" bandRow="1">
                <a:tableStyleId>{5C22544A-7EE6-4342-B048-85BDC9FD1C3A}</a:tableStyleId>
              </a:tblPr>
              <a:tblGrid>
                <a:gridCol w="4104455"/>
              </a:tblGrid>
              <a:tr h="5760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000" b="1" i="0" u="none" strike="noStrike" kern="1200" baseline="0" dirty="0" smtClean="0">
                          <a:solidFill>
                            <a:schemeClr val="dk1"/>
                          </a:solidFill>
                          <a:latin typeface="+mn-lt"/>
                          <a:ea typeface="+mn-ea"/>
                          <a:cs typeface="+mn-cs"/>
                        </a:rPr>
                        <a:t>ART. 7 BIS. CRITERIOS GENERALES PARA EL DEVENGO Y CÁLCULO DE LAS DIETAS </a:t>
                      </a:r>
                      <a:r>
                        <a:rPr lang="es-ES" sz="1000" b="1" i="1" u="none" strike="noStrike" kern="1200" baseline="0" dirty="0" smtClean="0">
                          <a:solidFill>
                            <a:srgbClr val="FF0000"/>
                          </a:solidFill>
                          <a:latin typeface="+mn-lt"/>
                          <a:ea typeface="+mn-ea"/>
                          <a:cs typeface="+mn-cs"/>
                        </a:rPr>
                        <a:t>(NEW)</a:t>
                      </a:r>
                      <a:endParaRPr lang="es-ES" sz="1000" b="1" i="0" u="none" strike="noStrike" kern="1200" baseline="0" dirty="0">
                        <a:solidFill>
                          <a:schemeClr val="dk1"/>
                        </a:solidFill>
                        <a:latin typeface="+mn-lt"/>
                        <a:ea typeface="+mn-ea"/>
                        <a:cs typeface="+mn-cs"/>
                      </a:endParaRPr>
                    </a:p>
                  </a:txBody>
                  <a:tcPr marL="91427" marR="91427" marT="45705" marB="45705" anchor="ctr">
                    <a:solidFill>
                      <a:schemeClr val="accent5">
                        <a:lumMod val="20000"/>
                        <a:lumOff val="80000"/>
                      </a:schemeClr>
                    </a:solidFill>
                  </a:tcPr>
                </a:tc>
              </a:tr>
              <a:tr h="792088">
                <a:tc>
                  <a:txBody>
                    <a:bodyPr/>
                    <a:lstStyle/>
                    <a:p>
                      <a:pPr algn="just"/>
                      <a:r>
                        <a:rPr lang="es-ES" sz="1000" b="0" i="0" u="none" strike="noStrike" kern="1200" baseline="0" dirty="0" smtClean="0">
                          <a:solidFill>
                            <a:schemeClr val="dk1"/>
                          </a:solidFill>
                          <a:latin typeface="+mn-lt"/>
                          <a:ea typeface="+mn-ea"/>
                          <a:cs typeface="+mn-cs"/>
                        </a:rPr>
                        <a:t>1. Las dietas a percibir se ajustarán en todo caso a las fechas y horas de salida y regreso indicadas en la comisión de servicio y que expresamente se encuentren autorizadas por el órgano competente, de acuerdo a los siguientes </a:t>
                      </a:r>
                      <a:r>
                        <a:rPr lang="es-ES" sz="1000" b="0" i="0" u="none" strike="noStrike" kern="1200" baseline="0" dirty="0" smtClean="0">
                          <a:solidFill>
                            <a:schemeClr val="dk1"/>
                          </a:solidFill>
                          <a:latin typeface="+mn-lt"/>
                          <a:ea typeface="+mn-ea"/>
                          <a:cs typeface="+mn-cs"/>
                        </a:rPr>
                        <a:t>criterios:</a:t>
                      </a:r>
                      <a:endParaRPr lang="es-ES" sz="1000" b="0" i="0" u="none" strike="noStrike" kern="1200" baseline="0" dirty="0">
                        <a:solidFill>
                          <a:schemeClr val="dk1"/>
                        </a:solidFill>
                        <a:latin typeface="+mn-lt"/>
                        <a:ea typeface="+mn-ea"/>
                        <a:cs typeface="+mn-cs"/>
                      </a:endParaRPr>
                    </a:p>
                  </a:txBody>
                  <a:tcPr marL="91427" marR="91427" marT="45705" marB="45705" anchor="ctr"/>
                </a:tc>
              </a:tr>
              <a:tr h="1495068">
                <a:tc>
                  <a:txBody>
                    <a:bodyPr/>
                    <a:lstStyle/>
                    <a:p>
                      <a:pPr algn="just"/>
                      <a:endParaRPr lang="es-ES" sz="1000" b="0" i="0" u="sng" strike="noStrike" kern="1200" baseline="0" dirty="0" smtClean="0">
                        <a:solidFill>
                          <a:schemeClr val="dk1"/>
                        </a:solidFill>
                        <a:latin typeface="+mn-lt"/>
                        <a:ea typeface="+mn-ea"/>
                        <a:cs typeface="+mn-cs"/>
                      </a:endParaRPr>
                    </a:p>
                    <a:p>
                      <a:pPr algn="just"/>
                      <a:r>
                        <a:rPr lang="es-ES" sz="1000" b="1" i="0" u="sng" strike="noStrike" kern="1200" baseline="0" dirty="0" smtClean="0">
                          <a:solidFill>
                            <a:schemeClr val="dk1"/>
                          </a:solidFill>
                          <a:latin typeface="+mn-lt"/>
                          <a:ea typeface="+mn-ea"/>
                          <a:cs typeface="+mn-cs"/>
                        </a:rPr>
                        <a:t>Salida y regreso en el mismo día</a:t>
                      </a:r>
                      <a:r>
                        <a:rPr lang="es-ES" sz="1000" b="1" i="0" u="none" strike="noStrike" kern="1200" baseline="0" dirty="0" smtClean="0">
                          <a:solidFill>
                            <a:schemeClr val="dk1"/>
                          </a:solidFill>
                          <a:latin typeface="+mn-lt"/>
                          <a:ea typeface="+mn-ea"/>
                          <a:cs typeface="+mn-cs"/>
                        </a:rPr>
                        <a:t>:</a:t>
                      </a:r>
                      <a:endParaRPr lang="es-ES" sz="1000" b="1" i="0" u="none" strike="noStrike" kern="1200" baseline="0" dirty="0" smtClean="0">
                        <a:solidFill>
                          <a:schemeClr val="dk1"/>
                        </a:solidFill>
                        <a:latin typeface="+mn-lt"/>
                        <a:ea typeface="+mn-ea"/>
                        <a:cs typeface="+mn-cs"/>
                      </a:endParaRPr>
                    </a:p>
                    <a:p>
                      <a:pPr algn="just"/>
                      <a:endParaRPr lang="es-ES" sz="1000" b="0" i="0" u="none" strike="noStrike" kern="1200" baseline="0" dirty="0" smtClean="0">
                        <a:solidFill>
                          <a:schemeClr val="dk1"/>
                        </a:solidFill>
                        <a:latin typeface="+mn-lt"/>
                        <a:ea typeface="+mn-ea"/>
                        <a:cs typeface="+mn-cs"/>
                      </a:endParaRPr>
                    </a:p>
                    <a:p>
                      <a:pPr algn="just"/>
                      <a:r>
                        <a:rPr lang="es-ES" sz="1000" b="0" i="0" u="none" strike="noStrike" kern="1200" baseline="0" dirty="0" smtClean="0">
                          <a:solidFill>
                            <a:schemeClr val="dk1"/>
                          </a:solidFill>
                          <a:latin typeface="+mn-lt"/>
                          <a:ea typeface="+mn-ea"/>
                          <a:cs typeface="+mn-cs"/>
                        </a:rPr>
                        <a:t>En las comisiones </a:t>
                      </a:r>
                      <a:r>
                        <a:rPr lang="es-ES" sz="1000" b="1" i="0" u="none" strike="noStrike" kern="1200" baseline="0" dirty="0" smtClean="0">
                          <a:solidFill>
                            <a:schemeClr val="dk1"/>
                          </a:solidFill>
                          <a:latin typeface="+mn-lt"/>
                          <a:ea typeface="+mn-ea"/>
                          <a:cs typeface="+mn-cs"/>
                        </a:rPr>
                        <a:t>cuya duración sea igual o inferior a un día natural,</a:t>
                      </a:r>
                      <a:r>
                        <a:rPr lang="es-ES" sz="1000" b="0" i="0" u="none" strike="noStrike" kern="1200" baseline="0" dirty="0" smtClean="0">
                          <a:solidFill>
                            <a:schemeClr val="dk1"/>
                          </a:solidFill>
                          <a:latin typeface="+mn-lt"/>
                          <a:ea typeface="+mn-ea"/>
                          <a:cs typeface="+mn-cs"/>
                        </a:rPr>
                        <a:t> en general no se percibirán indemnizaciones por gastos de alojamiento ni de manutención salvo cuando, teniendo la comisión una duración mínima de cinco horas, ésta se inicie antes de las catorce horas y finalice después de las dieciséis horas, supuesto</a:t>
                      </a:r>
                    </a:p>
                    <a:p>
                      <a:pPr algn="just"/>
                      <a:r>
                        <a:rPr lang="es-ES" sz="1000" b="0" i="0" u="none" strike="noStrike" kern="1200" baseline="0" dirty="0" smtClean="0">
                          <a:solidFill>
                            <a:schemeClr val="dk1"/>
                          </a:solidFill>
                          <a:latin typeface="+mn-lt"/>
                          <a:ea typeface="+mn-ea"/>
                          <a:cs typeface="+mn-cs"/>
                        </a:rPr>
                        <a:t>en que se percibirá el 50 por 100 del importe de la dieta por </a:t>
                      </a:r>
                      <a:r>
                        <a:rPr lang="es-ES" sz="1000" b="0" i="0" u="none" strike="noStrike" kern="1200" baseline="0" dirty="0" smtClean="0">
                          <a:solidFill>
                            <a:schemeClr val="dk1"/>
                          </a:solidFill>
                          <a:latin typeface="+mn-lt"/>
                          <a:ea typeface="+mn-ea"/>
                          <a:cs typeface="+mn-cs"/>
                        </a:rPr>
                        <a:t>manutención.</a:t>
                      </a:r>
                      <a:endParaRPr lang="es-ES" sz="1000" b="0" i="0" u="none" strike="noStrike" kern="1200" baseline="0" dirty="0" smtClean="0">
                        <a:solidFill>
                          <a:schemeClr val="dk1"/>
                        </a:solidFill>
                        <a:latin typeface="+mn-lt"/>
                        <a:ea typeface="+mn-ea"/>
                        <a:cs typeface="+mn-cs"/>
                      </a:endParaRPr>
                    </a:p>
                  </a:txBody>
                  <a:tcPr marL="91427" marR="91427" marT="45705" marB="45705" anchor="ctr"/>
                </a:tc>
              </a:tr>
              <a:tr h="1624950">
                <a:tc>
                  <a:txBody>
                    <a:bodyPr/>
                    <a:lstStyle/>
                    <a:p>
                      <a:pPr algn="just"/>
                      <a:endParaRPr lang="es-ES" sz="1000" b="0" i="0" u="none" strike="noStrike" kern="1200" baseline="0" dirty="0" smtClean="0">
                        <a:solidFill>
                          <a:schemeClr val="dk1"/>
                        </a:solidFill>
                        <a:latin typeface="+mn-lt"/>
                        <a:ea typeface="+mn-ea"/>
                        <a:cs typeface="+mn-cs"/>
                      </a:endParaRPr>
                    </a:p>
                    <a:p>
                      <a:pPr algn="just"/>
                      <a:r>
                        <a:rPr lang="es-ES" sz="1000" b="0" i="0" u="none" strike="noStrike" kern="1200" baseline="0" dirty="0" smtClean="0">
                          <a:solidFill>
                            <a:schemeClr val="dk1"/>
                          </a:solidFill>
                          <a:latin typeface="+mn-lt"/>
                          <a:ea typeface="+mn-ea"/>
                          <a:cs typeface="+mn-cs"/>
                        </a:rPr>
                        <a:t>Comisiones cuya duración </a:t>
                      </a:r>
                      <a:r>
                        <a:rPr lang="es-ES" sz="1000" b="1" i="0" u="none" strike="noStrike" kern="1200" baseline="0" dirty="0" smtClean="0">
                          <a:solidFill>
                            <a:schemeClr val="dk1"/>
                          </a:solidFill>
                          <a:latin typeface="+mn-lt"/>
                          <a:ea typeface="+mn-ea"/>
                          <a:cs typeface="+mn-cs"/>
                        </a:rPr>
                        <a:t>sea menor de veinticuatro horas</a:t>
                      </a:r>
                      <a:r>
                        <a:rPr lang="es-ES" sz="1000" b="0" i="0" u="none" strike="noStrike" kern="1200" baseline="0" dirty="0" smtClean="0">
                          <a:solidFill>
                            <a:schemeClr val="dk1"/>
                          </a:solidFill>
                          <a:latin typeface="+mn-lt"/>
                          <a:ea typeface="+mn-ea"/>
                          <a:cs typeface="+mn-cs"/>
                        </a:rPr>
                        <a:t>, pero </a:t>
                      </a:r>
                      <a:r>
                        <a:rPr lang="es-ES" sz="1000" b="0" i="0" u="sng" strike="noStrike" kern="1200" baseline="0" dirty="0" smtClean="0">
                          <a:solidFill>
                            <a:schemeClr val="dk1"/>
                          </a:solidFill>
                          <a:latin typeface="+mn-lt"/>
                          <a:ea typeface="+mn-ea"/>
                          <a:cs typeface="+mn-cs"/>
                        </a:rPr>
                        <a:t>comprendan parte de dos días naturales</a:t>
                      </a:r>
                      <a:r>
                        <a:rPr lang="es-ES" sz="1000" b="0" i="0" u="none" strike="noStrike" kern="1200" baseline="0" dirty="0" smtClean="0">
                          <a:solidFill>
                            <a:schemeClr val="dk1"/>
                          </a:solidFill>
                          <a:latin typeface="+mn-lt"/>
                          <a:ea typeface="+mn-ea"/>
                          <a:cs typeface="+mn-cs"/>
                        </a:rPr>
                        <a:t>:</a:t>
                      </a:r>
                    </a:p>
                    <a:p>
                      <a:pPr algn="just"/>
                      <a:endParaRPr lang="es-ES" sz="1000" b="0" i="0" u="none" strike="noStrike" kern="1200" baseline="0" dirty="0" smtClean="0">
                        <a:solidFill>
                          <a:schemeClr val="dk1"/>
                        </a:solidFill>
                        <a:latin typeface="+mn-lt"/>
                        <a:ea typeface="+mn-ea"/>
                        <a:cs typeface="+mn-cs"/>
                      </a:endParaRPr>
                    </a:p>
                    <a:p>
                      <a:pPr algn="just"/>
                      <a:r>
                        <a:rPr lang="es-ES" sz="1000" b="0" i="0" u="none" strike="noStrike" kern="1200" baseline="0" dirty="0" smtClean="0">
                          <a:solidFill>
                            <a:schemeClr val="dk1"/>
                          </a:solidFill>
                          <a:latin typeface="+mn-lt"/>
                          <a:ea typeface="+mn-ea"/>
                          <a:cs typeface="+mn-cs"/>
                        </a:rPr>
                        <a:t>Podrán percibirse gastos de alojamiento correspondientes a un solo día y gastos de manutención en las mismas condiciones fijadas en el siguiente apartado para los días de salida y de regreso.</a:t>
                      </a:r>
                    </a:p>
                    <a:p>
                      <a:pPr algn="just"/>
                      <a:endParaRPr lang="es-ES" sz="1000" b="1" i="0" u="none" strike="noStrike" kern="1200" baseline="0" dirty="0">
                        <a:solidFill>
                          <a:srgbClr val="FF0000"/>
                        </a:solidFill>
                        <a:latin typeface="+mn-lt"/>
                        <a:ea typeface="+mn-ea"/>
                        <a:cs typeface="+mn-cs"/>
                      </a:endParaRPr>
                    </a:p>
                  </a:txBody>
                  <a:tcPr marL="91427" marR="91427" marT="45705" marB="45705" anchor="ctr"/>
                </a:tc>
              </a:tr>
            </a:tbl>
          </a:graphicData>
        </a:graphic>
      </p:graphicFrame>
      <p:graphicFrame>
        <p:nvGraphicFramePr>
          <p:cNvPr id="3" name="2 Tabla"/>
          <p:cNvGraphicFramePr>
            <a:graphicFrameLocks noGrp="1"/>
          </p:cNvGraphicFramePr>
          <p:nvPr>
            <p:extLst>
              <p:ext uri="{D42A27DB-BD31-4B8C-83A1-F6EECF244321}">
                <p14:modId xmlns:p14="http://schemas.microsoft.com/office/powerpoint/2010/main" val="3813639481"/>
              </p:ext>
            </p:extLst>
          </p:nvPr>
        </p:nvGraphicFramePr>
        <p:xfrm>
          <a:off x="5688384" y="1907629"/>
          <a:ext cx="3888432" cy="4598992"/>
        </p:xfrm>
        <a:graphic>
          <a:graphicData uri="http://schemas.openxmlformats.org/drawingml/2006/table">
            <a:tbl>
              <a:tblPr firstRow="1" bandRow="1">
                <a:tableStyleId>{5C22544A-7EE6-4342-B048-85BDC9FD1C3A}</a:tableStyleId>
              </a:tblPr>
              <a:tblGrid>
                <a:gridCol w="3888432"/>
              </a:tblGrid>
              <a:tr h="3600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000" b="1" i="0" u="none" strike="noStrike" kern="1200" baseline="0" dirty="0" smtClean="0">
                          <a:solidFill>
                            <a:schemeClr val="dk1"/>
                          </a:solidFill>
                          <a:latin typeface="+mn-lt"/>
                          <a:ea typeface="+mn-ea"/>
                          <a:cs typeface="+mn-cs"/>
                        </a:rPr>
                        <a:t>ART. 7 BIS. CRITERIOS GENERALES PARA EL DEVENGO Y CÁLCULO DE LAS DIETAS </a:t>
                      </a:r>
                      <a:r>
                        <a:rPr lang="es-ES" sz="1000" b="1" i="1" u="none" strike="noStrike" kern="1200" baseline="0" dirty="0" smtClean="0">
                          <a:solidFill>
                            <a:srgbClr val="FF0000"/>
                          </a:solidFill>
                          <a:latin typeface="+mn-lt"/>
                          <a:ea typeface="+mn-ea"/>
                          <a:cs typeface="+mn-cs"/>
                        </a:rPr>
                        <a:t>(NEW)</a:t>
                      </a:r>
                      <a:endParaRPr lang="es-ES" sz="1000" b="1" i="0" u="none" strike="noStrike" kern="1200" baseline="0" dirty="0" smtClean="0">
                        <a:solidFill>
                          <a:schemeClr val="dk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s-ES" sz="1000" b="1" i="0" u="none" strike="noStrike" kern="1200" baseline="0" dirty="0">
                        <a:solidFill>
                          <a:schemeClr val="dk1"/>
                        </a:solidFill>
                        <a:latin typeface="+mn-lt"/>
                        <a:ea typeface="+mn-ea"/>
                        <a:cs typeface="+mn-cs"/>
                      </a:endParaRPr>
                    </a:p>
                  </a:txBody>
                  <a:tcPr marL="91427" marR="91427" marT="45710" marB="45710" anchor="ctr">
                    <a:solidFill>
                      <a:schemeClr val="accent5">
                        <a:lumMod val="20000"/>
                        <a:lumOff val="80000"/>
                      </a:schemeClr>
                    </a:solidFill>
                  </a:tcPr>
                </a:tc>
              </a:tr>
              <a:tr h="819532">
                <a:tc>
                  <a:txBody>
                    <a:bodyPr/>
                    <a:lstStyle/>
                    <a:p>
                      <a:pPr marL="171450" indent="-171450" algn="just">
                        <a:buFontTx/>
                        <a:buChar char="-"/>
                      </a:pPr>
                      <a:r>
                        <a:rPr lang="es-ES" sz="1000" b="0" i="1" u="none" strike="noStrike" kern="1200" baseline="0" dirty="0" smtClean="0">
                          <a:solidFill>
                            <a:schemeClr val="dk1"/>
                          </a:solidFill>
                          <a:latin typeface="+mn-lt"/>
                          <a:ea typeface="+mn-ea"/>
                          <a:cs typeface="+mn-cs"/>
                        </a:rPr>
                        <a:t>“NUEVO</a:t>
                      </a:r>
                      <a:r>
                        <a:rPr lang="es-ES" sz="1000" b="0" i="1" u="none" strike="noStrike" kern="1200" baseline="0" dirty="0" smtClean="0">
                          <a:solidFill>
                            <a:schemeClr val="dk1"/>
                          </a:solidFill>
                          <a:latin typeface="+mn-lt"/>
                          <a:ea typeface="+mn-ea"/>
                          <a:cs typeface="+mn-cs"/>
                        </a:rPr>
                        <a:t>” </a:t>
                      </a:r>
                      <a:endParaRPr lang="es-ES" sz="1000" b="0" i="1" u="none" strike="noStrike" kern="1200" baseline="0" dirty="0" smtClean="0">
                        <a:solidFill>
                          <a:schemeClr val="dk1"/>
                        </a:solidFill>
                        <a:latin typeface="+mn-lt"/>
                        <a:ea typeface="+mn-ea"/>
                        <a:cs typeface="+mn-cs"/>
                      </a:endParaRPr>
                    </a:p>
                    <a:p>
                      <a:pPr marL="0" indent="0" algn="just">
                        <a:buFontTx/>
                        <a:buNone/>
                      </a:pPr>
                      <a:endParaRPr lang="es-ES" sz="1000" b="0" i="0" u="none" strike="noStrike" kern="1200" baseline="0" dirty="0" smtClean="0">
                        <a:solidFill>
                          <a:schemeClr val="tx1"/>
                        </a:solidFill>
                        <a:latin typeface="+mn-lt"/>
                        <a:ea typeface="+mn-ea"/>
                        <a:cs typeface="+mn-cs"/>
                      </a:endParaRPr>
                    </a:p>
                    <a:p>
                      <a:pPr marL="171450" indent="-171450" algn="just">
                        <a:buFontTx/>
                        <a:buChar char="-"/>
                      </a:pPr>
                      <a:r>
                        <a:rPr lang="es-ES" sz="1000" b="0" i="0" u="none" strike="noStrike" kern="1200" baseline="0" dirty="0" smtClean="0">
                          <a:solidFill>
                            <a:schemeClr val="tx1"/>
                          </a:solidFill>
                          <a:latin typeface="+mn-lt"/>
                          <a:ea typeface="+mn-ea"/>
                          <a:cs typeface="+mn-cs"/>
                        </a:rPr>
                        <a:t> LA LIQUIDACIÓN DE LA COMISIÓN DE SERVICIO SE AJUSTARÁ A LAS </a:t>
                      </a:r>
                      <a:r>
                        <a:rPr lang="es-ES" sz="1000" b="1" i="0" u="none" strike="noStrike" kern="1200" baseline="0" dirty="0" smtClean="0">
                          <a:solidFill>
                            <a:schemeClr val="tx1"/>
                          </a:solidFill>
                          <a:latin typeface="+mn-lt"/>
                          <a:ea typeface="+mn-ea"/>
                          <a:cs typeface="+mn-cs"/>
                        </a:rPr>
                        <a:t>FECHAS Y HORAS AUTORIZADAS</a:t>
                      </a:r>
                    </a:p>
                  </a:txBody>
                  <a:tcPr marL="91427" marR="91427" marT="45710" marB="45710" anchor="ctr"/>
                </a:tc>
              </a:tr>
              <a:tr h="1512168">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ES" sz="1000" b="1" u="sng" dirty="0" smtClean="0">
                          <a:solidFill>
                            <a:schemeClr val="tx1"/>
                          </a:solidFill>
                        </a:rPr>
                        <a:t>SALIDA Y REGRESO</a:t>
                      </a:r>
                      <a:r>
                        <a:rPr lang="es-ES" sz="1000" b="1" u="sng" baseline="0" dirty="0" smtClean="0">
                          <a:solidFill>
                            <a:schemeClr val="tx1"/>
                          </a:solidFill>
                        </a:rPr>
                        <a:t> EN EL MISMO DÍA</a:t>
                      </a:r>
                      <a:r>
                        <a:rPr lang="es-ES" sz="1000" b="1" baseline="0" dirty="0" smtClean="0">
                          <a:solidFill>
                            <a:schemeClr val="tx1"/>
                          </a:solidFill>
                        </a:rPr>
                        <a:t>, </a:t>
                      </a:r>
                      <a:r>
                        <a:rPr lang="es-ES" sz="1000" b="1" i="1" baseline="0" dirty="0" smtClean="0">
                          <a:solidFill>
                            <a:schemeClr val="tx1"/>
                          </a:solidFill>
                        </a:rPr>
                        <a:t>EN PRINCIPIO NO DARÁN DERECHO A INDEMNIZACIÓN, </a:t>
                      </a:r>
                      <a:r>
                        <a:rPr lang="es-ES" sz="1000" b="1" i="1" u="sng" baseline="0" dirty="0" smtClean="0">
                          <a:solidFill>
                            <a:schemeClr val="tx1"/>
                          </a:solidFill>
                        </a:rPr>
                        <a:t>SALVO</a:t>
                      </a:r>
                      <a:r>
                        <a:rPr lang="es-ES" sz="1000" b="1" i="1" u="none" baseline="0" dirty="0" smtClean="0">
                          <a:solidFill>
                            <a:schemeClr val="tx1"/>
                          </a:solidFill>
                        </a:rPr>
                        <a:t> QUE SE CUMPLAN LOS SIGUIENTES REQUISITOS:</a:t>
                      </a:r>
                      <a:endParaRPr lang="es-ES" sz="1000" b="1" i="1" u="sng" baseline="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s-ES" sz="1000" b="1" baseline="0" dirty="0" smtClean="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s-ES" sz="1000" b="1" baseline="0" dirty="0" smtClean="0">
                          <a:solidFill>
                            <a:schemeClr val="tx1"/>
                          </a:solidFill>
                        </a:rPr>
                        <a:t>MÍNIMO 5 HORAS</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s-ES" sz="1000" b="1" baseline="0" dirty="0" smtClean="0">
                          <a:solidFill>
                            <a:schemeClr val="tx1"/>
                          </a:solidFill>
                        </a:rPr>
                        <a:t>COMIENZO ANTES DE LAS 14:00</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s-ES" sz="1000" b="1" baseline="0" dirty="0" smtClean="0">
                          <a:solidFill>
                            <a:schemeClr val="tx1"/>
                          </a:solidFill>
                        </a:rPr>
                        <a:t>FINAL DESPUÉS DE LAS 16:00</a:t>
                      </a:r>
                    </a:p>
                    <a:p>
                      <a:pPr marL="0" marR="0" lvl="0" indent="0" algn="l" defTabSz="914400" rtl="0" eaLnBrk="1" fontAlgn="auto" latinLnBrk="0" hangingPunct="1">
                        <a:lnSpc>
                          <a:spcPct val="100000"/>
                        </a:lnSpc>
                        <a:spcBef>
                          <a:spcPts val="0"/>
                        </a:spcBef>
                        <a:spcAft>
                          <a:spcPts val="0"/>
                        </a:spcAft>
                        <a:buClrTx/>
                        <a:buSzTx/>
                        <a:buFontTx/>
                        <a:buNone/>
                        <a:tabLst/>
                        <a:defRPr/>
                      </a:pPr>
                      <a:endParaRPr lang="es-ES" sz="1000" b="1" baseline="0" dirty="0" smtClean="0">
                        <a:solidFill>
                          <a:schemeClr val="tx1"/>
                        </a:solidFill>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es-ES" sz="1000" b="1" baseline="0" dirty="0" smtClean="0">
                          <a:solidFill>
                            <a:schemeClr val="tx1"/>
                          </a:solidFill>
                        </a:rPr>
                        <a:t>SE PERCIBIRÁ EL 50 % DEL IMPORTE DE LA DIETA POR MANUTENCIÓN</a:t>
                      </a:r>
                      <a:endParaRPr lang="es-ES" sz="1000" b="1" dirty="0">
                        <a:solidFill>
                          <a:schemeClr val="tx1"/>
                        </a:solidFill>
                      </a:endParaRPr>
                    </a:p>
                  </a:txBody>
                  <a:tcPr marL="91427" marR="91427" marT="45710" marB="45710" anchor="ctr"/>
                </a:tc>
              </a:tr>
              <a:tr h="1336908">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s-ES" sz="1000" b="1" u="sng" dirty="0" smtClean="0">
                        <a:solidFill>
                          <a:schemeClr val="tx1"/>
                        </a:solidFill>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ES" sz="1000" b="1" u="sng" dirty="0" smtClean="0">
                          <a:solidFill>
                            <a:schemeClr val="tx1"/>
                          </a:solidFill>
                        </a:rPr>
                        <a:t>C.S.</a:t>
                      </a:r>
                      <a:r>
                        <a:rPr lang="es-ES" sz="1000" b="1" u="sng" baseline="0" dirty="0" smtClean="0">
                          <a:solidFill>
                            <a:schemeClr val="tx1"/>
                          </a:solidFill>
                        </a:rPr>
                        <a:t> DE MENOS DE 24 HORAS PERO QUE COMPRENDE DOS DÍAS NATURALES</a:t>
                      </a:r>
                    </a:p>
                    <a:p>
                      <a:pPr marL="0" marR="0" indent="0" algn="just" defTabSz="914400" rtl="0" eaLnBrk="1" fontAlgn="auto" latinLnBrk="0" hangingPunct="1">
                        <a:lnSpc>
                          <a:spcPct val="100000"/>
                        </a:lnSpc>
                        <a:spcBef>
                          <a:spcPts val="0"/>
                        </a:spcBef>
                        <a:spcAft>
                          <a:spcPts val="0"/>
                        </a:spcAft>
                        <a:buClrTx/>
                        <a:buSzTx/>
                        <a:buFontTx/>
                        <a:buNone/>
                        <a:tabLst/>
                        <a:defRPr/>
                      </a:pPr>
                      <a:endParaRPr lang="es-ES" sz="1000" b="0" baseline="0" dirty="0" smtClean="0">
                        <a:solidFill>
                          <a:schemeClr val="tx1"/>
                        </a:solidFill>
                      </a:endParaRP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s-ES" sz="1000" b="0" baseline="0" dirty="0" smtClean="0">
                          <a:solidFill>
                            <a:schemeClr val="tx1"/>
                          </a:solidFill>
                        </a:rPr>
                        <a:t>PODRÁ PERCIBIRSE GASTOS DE ALOJAMIENTO POR 1 DÍA</a:t>
                      </a: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s-ES" sz="1000" b="0" baseline="0" dirty="0" smtClean="0">
                          <a:solidFill>
                            <a:schemeClr val="tx1"/>
                          </a:solidFill>
                        </a:rPr>
                        <a:t>LAS DIETAS CORRESPONDIENTES SEGÚN HORA DE SALIDA / HORA DE REGRESO, FIJADAS EN EL APARTADO SIGUIENTE</a:t>
                      </a:r>
                    </a:p>
                    <a:p>
                      <a:pPr marL="171450" marR="0" indent="-171450" algn="just" defTabSz="914400" rtl="0" eaLnBrk="1" fontAlgn="auto" latinLnBrk="0" hangingPunct="1">
                        <a:lnSpc>
                          <a:spcPct val="100000"/>
                        </a:lnSpc>
                        <a:spcBef>
                          <a:spcPts val="0"/>
                        </a:spcBef>
                        <a:spcAft>
                          <a:spcPts val="0"/>
                        </a:spcAft>
                        <a:buClrTx/>
                        <a:buSzTx/>
                        <a:buFontTx/>
                        <a:buChar char="-"/>
                        <a:tabLst/>
                        <a:defRPr/>
                      </a:pPr>
                      <a:endParaRPr lang="es-ES" sz="1000" b="0" dirty="0" smtClean="0">
                        <a:solidFill>
                          <a:schemeClr val="tx1"/>
                        </a:solidFill>
                      </a:endParaRPr>
                    </a:p>
                  </a:txBody>
                  <a:tcPr marL="91427" marR="91427" marT="45710" marB="45710" anchor="ctr"/>
                </a:tc>
              </a:tr>
            </a:tbl>
          </a:graphicData>
        </a:graphic>
      </p:graphicFrame>
    </p:spTree>
    <p:extLst>
      <p:ext uri="{BB962C8B-B14F-4D97-AF65-F5344CB8AC3E}">
        <p14:creationId xmlns:p14="http://schemas.microsoft.com/office/powerpoint/2010/main" val="24558763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a:xfrm>
            <a:off x="2019300" y="157163"/>
            <a:ext cx="7700963" cy="706437"/>
          </a:xfrm>
        </p:spPr>
        <p:txBody>
          <a:bodyPr/>
          <a:lstStyle/>
          <a:p>
            <a:pPr eaLnBrk="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s-ES" altLang="es-ES" sz="2000" b="1" dirty="0"/>
              <a:t>BASES DE EJECUCIÓN DEL PRESUPUESTO 2018</a:t>
            </a:r>
            <a:endParaRPr lang="es-ES" sz="2000" dirty="0" smtClean="0"/>
          </a:p>
        </p:txBody>
      </p:sp>
      <p:sp>
        <p:nvSpPr>
          <p:cNvPr id="7" name="Rectangle 2"/>
          <p:cNvSpPr txBox="1">
            <a:spLocks noChangeArrowheads="1"/>
          </p:cNvSpPr>
          <p:nvPr/>
        </p:nvSpPr>
        <p:spPr bwMode="auto">
          <a:xfrm>
            <a:off x="1295400" y="1077913"/>
            <a:ext cx="8135938" cy="50800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txBody>
          <a:bodyPr lIns="0" tIns="28440" rIns="0" bIns="0"/>
          <a:lstStyle>
            <a:lvl1pPr marL="342900" indent="-342900" algn="l" defTabSz="449263" rtl="0" eaLnBrk="0" fontAlgn="base" hangingPunct="0">
              <a:lnSpc>
                <a:spcPct val="93000"/>
              </a:lnSpc>
              <a:spcBef>
                <a:spcPts val="1425"/>
              </a:spcBef>
              <a:spcAft>
                <a:spcPct val="0"/>
              </a:spcAft>
              <a:buClr>
                <a:srgbClr val="000000"/>
              </a:buClr>
              <a:buSzPct val="100000"/>
              <a:buFont typeface="Times New Roman" pitchFamily="18" charset="0"/>
              <a:defRPr sz="2800">
                <a:solidFill>
                  <a:srgbClr val="808080"/>
                </a:solidFill>
                <a:latin typeface="+mn-lt"/>
                <a:ea typeface="+mn-ea"/>
                <a:cs typeface="+mn-cs"/>
              </a:defRPr>
            </a:lvl1pPr>
            <a:lvl2pPr marL="742950" indent="-285750" algn="l" defTabSz="449263" rtl="0" eaLnBrk="0" fontAlgn="base" hangingPunct="0">
              <a:lnSpc>
                <a:spcPct val="93000"/>
              </a:lnSpc>
              <a:spcBef>
                <a:spcPts val="1138"/>
              </a:spcBef>
              <a:spcAft>
                <a:spcPct val="0"/>
              </a:spcAft>
              <a:buClr>
                <a:srgbClr val="000000"/>
              </a:buClr>
              <a:buSzPct val="100000"/>
              <a:buFont typeface="Times New Roman" pitchFamily="18" charset="0"/>
              <a:defRPr sz="2600">
                <a:solidFill>
                  <a:srgbClr val="808080"/>
                </a:solidFill>
                <a:latin typeface="+mn-lt"/>
                <a:ea typeface="+mn-ea"/>
                <a:cs typeface="+mn-cs"/>
              </a:defRPr>
            </a:lvl2pPr>
            <a:lvl3pPr marL="1143000" indent="-228600" algn="l" defTabSz="449263" rtl="0" eaLnBrk="0" fontAlgn="base" hangingPunct="0">
              <a:lnSpc>
                <a:spcPct val="93000"/>
              </a:lnSpc>
              <a:spcBef>
                <a:spcPts val="850"/>
              </a:spcBef>
              <a:spcAft>
                <a:spcPct val="0"/>
              </a:spcAft>
              <a:buClr>
                <a:srgbClr val="000000"/>
              </a:buClr>
              <a:buSzPct val="100000"/>
              <a:buFont typeface="Times New Roman" pitchFamily="18" charset="0"/>
              <a:defRPr sz="2400">
                <a:solidFill>
                  <a:srgbClr val="808080"/>
                </a:solidFill>
                <a:latin typeface="+mn-lt"/>
                <a:ea typeface="+mn-ea"/>
                <a:cs typeface="+mn-cs"/>
              </a:defRPr>
            </a:lvl3pPr>
            <a:lvl4pPr marL="1600200" indent="-228600" algn="l" defTabSz="449263" rtl="0" eaLnBrk="0" fontAlgn="base" hangingPunct="0">
              <a:lnSpc>
                <a:spcPct val="93000"/>
              </a:lnSpc>
              <a:spcBef>
                <a:spcPts val="575"/>
              </a:spcBef>
              <a:spcAft>
                <a:spcPct val="0"/>
              </a:spcAft>
              <a:buClr>
                <a:srgbClr val="000000"/>
              </a:buClr>
              <a:buSzPct val="100000"/>
              <a:buFont typeface="Times New Roman" pitchFamily="18" charset="0"/>
              <a:defRPr sz="2400">
                <a:solidFill>
                  <a:srgbClr val="808080"/>
                </a:solidFill>
                <a:latin typeface="+mn-lt"/>
                <a:ea typeface="+mn-ea"/>
                <a:cs typeface="+mn-cs"/>
              </a:defRPr>
            </a:lvl4pPr>
            <a:lvl5pPr marL="2057400" indent="-228600" algn="l" defTabSz="449263" rtl="0" eaLnBrk="0" fontAlgn="base" hangingPunct="0">
              <a:lnSpc>
                <a:spcPct val="93000"/>
              </a:lnSpc>
              <a:spcBef>
                <a:spcPts val="288"/>
              </a:spcBef>
              <a:spcAft>
                <a:spcPct val="0"/>
              </a:spcAft>
              <a:buClr>
                <a:srgbClr val="000000"/>
              </a:buClr>
              <a:buSzPct val="100000"/>
              <a:buFont typeface="Times New Roman" pitchFamily="18" charset="0"/>
              <a:defRPr sz="2000">
                <a:solidFill>
                  <a:srgbClr val="808080"/>
                </a:solidFill>
                <a:latin typeface="+mn-lt"/>
                <a:ea typeface="+mn-ea"/>
                <a:cs typeface="+mn-cs"/>
              </a:defRPr>
            </a:lvl5pPr>
            <a:lvl6pPr marL="25146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6pPr>
            <a:lvl7pPr marL="29718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7pPr>
            <a:lvl8pPr marL="34290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8pPr>
            <a:lvl9pPr marL="38862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9pPr>
          </a:lstStyle>
          <a:p>
            <a:pPr marL="0" indent="0">
              <a:defRPr/>
            </a:pPr>
            <a:r>
              <a:rPr lang="es-ES" altLang="es-ES" sz="1400" b="1" dirty="0">
                <a:solidFill>
                  <a:schemeClr val="accent1">
                    <a:lumMod val="50000"/>
                  </a:schemeClr>
                </a:solidFill>
              </a:rPr>
              <a:t>NORMAS PARA LA LIQUIDACIÓN Y TRAMITACIÓN DE </a:t>
            </a:r>
            <a:r>
              <a:rPr lang="es-ES" altLang="es-ES" sz="1400" b="1" dirty="0" smtClean="0">
                <a:solidFill>
                  <a:schemeClr val="accent1">
                    <a:lumMod val="50000"/>
                  </a:schemeClr>
                </a:solidFill>
              </a:rPr>
              <a:t>INDEMNIZACIONES</a:t>
            </a:r>
            <a:r>
              <a:rPr lang="es-ES" altLang="es-ES" sz="1400" b="1" dirty="0">
                <a:solidFill>
                  <a:schemeClr val="accent1">
                    <a:lumMod val="50000"/>
                  </a:schemeClr>
                </a:solidFill>
              </a:rPr>
              <a:t>: </a:t>
            </a:r>
            <a:r>
              <a:rPr lang="es-ES" altLang="es-ES" sz="1400" dirty="0">
                <a:solidFill>
                  <a:schemeClr val="accent1">
                    <a:lumMod val="50000"/>
                  </a:schemeClr>
                </a:solidFill>
              </a:rPr>
              <a:t>POR RAZÓN DEL SERVICIO Y GASTOS POR DESPLAZAMIENTO Y ESTANCIA DE PERSONAL EXTERNO</a:t>
            </a:r>
            <a:endParaRPr lang="es-ES" altLang="es-ES" sz="1400" kern="0" dirty="0">
              <a:solidFill>
                <a:schemeClr val="accent1">
                  <a:lumMod val="50000"/>
                </a:schemeClr>
              </a:solidFill>
            </a:endParaRPr>
          </a:p>
        </p:txBody>
      </p:sp>
      <p:graphicFrame>
        <p:nvGraphicFramePr>
          <p:cNvPr id="2" name="1 Tabla"/>
          <p:cNvGraphicFramePr>
            <a:graphicFrameLocks noGrp="1"/>
          </p:cNvGraphicFramePr>
          <p:nvPr>
            <p:extLst>
              <p:ext uri="{D42A27DB-BD31-4B8C-83A1-F6EECF244321}">
                <p14:modId xmlns:p14="http://schemas.microsoft.com/office/powerpoint/2010/main" val="3585041876"/>
              </p:ext>
            </p:extLst>
          </p:nvPr>
        </p:nvGraphicFramePr>
        <p:xfrm>
          <a:off x="1295400" y="1835621"/>
          <a:ext cx="4104455" cy="4464495"/>
        </p:xfrm>
        <a:graphic>
          <a:graphicData uri="http://schemas.openxmlformats.org/drawingml/2006/table">
            <a:tbl>
              <a:tblPr firstRow="1" bandRow="1">
                <a:tableStyleId>{5C22544A-7EE6-4342-B048-85BDC9FD1C3A}</a:tableStyleId>
              </a:tblPr>
              <a:tblGrid>
                <a:gridCol w="4104455"/>
              </a:tblGrid>
              <a:tr h="5040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000" b="1" i="0" u="none" strike="noStrike" kern="1200" baseline="0" dirty="0" smtClean="0">
                          <a:solidFill>
                            <a:schemeClr val="dk1"/>
                          </a:solidFill>
                          <a:latin typeface="+mn-lt"/>
                          <a:ea typeface="+mn-ea"/>
                          <a:cs typeface="+mn-cs"/>
                        </a:rPr>
                        <a:t>ART. 7 BIS. CRITERIOS GENERALES PARA EL DEVENGO Y CÁLCULO DE LAS DIETAS </a:t>
                      </a:r>
                      <a:r>
                        <a:rPr lang="es-ES" sz="1000" b="1" i="1" u="none" strike="noStrike" kern="1200" baseline="0" dirty="0" smtClean="0">
                          <a:solidFill>
                            <a:srgbClr val="FF0000"/>
                          </a:solidFill>
                          <a:latin typeface="+mn-lt"/>
                          <a:ea typeface="+mn-ea"/>
                          <a:cs typeface="+mn-cs"/>
                        </a:rPr>
                        <a:t>(NEW) </a:t>
                      </a:r>
                      <a:endParaRPr lang="es-ES" sz="1000" b="1" i="0" u="none" strike="noStrike" kern="1200" baseline="0" dirty="0" smtClean="0">
                        <a:solidFill>
                          <a:schemeClr val="dk1"/>
                        </a:solidFill>
                        <a:latin typeface="+mn-lt"/>
                        <a:ea typeface="+mn-ea"/>
                        <a:cs typeface="+mn-cs"/>
                      </a:endParaRPr>
                    </a:p>
                  </a:txBody>
                  <a:tcPr marL="91427" marR="91427" marT="45726" marB="45726" anchor="ctr">
                    <a:solidFill>
                      <a:schemeClr val="accent5">
                        <a:lumMod val="20000"/>
                        <a:lumOff val="80000"/>
                      </a:schemeClr>
                    </a:solidFill>
                  </a:tcPr>
                </a:tc>
              </a:tr>
              <a:tr h="3960440">
                <a:tc>
                  <a:txBody>
                    <a:bodyPr/>
                    <a:lstStyle/>
                    <a:p>
                      <a:pPr algn="just"/>
                      <a:endParaRPr lang="es-ES" sz="1000" b="0" i="0" u="sng" strike="noStrike" kern="1200" baseline="0" dirty="0" smtClean="0">
                        <a:solidFill>
                          <a:schemeClr val="dk1"/>
                        </a:solidFill>
                        <a:latin typeface="+mn-lt"/>
                        <a:ea typeface="+mn-ea"/>
                        <a:cs typeface="+mn-cs"/>
                      </a:endParaRPr>
                    </a:p>
                    <a:p>
                      <a:pPr algn="just"/>
                      <a:r>
                        <a:rPr lang="es-ES" sz="1000" b="0" i="0" u="sng" strike="noStrike" kern="1200" baseline="0" dirty="0" smtClean="0">
                          <a:solidFill>
                            <a:schemeClr val="dk1"/>
                          </a:solidFill>
                          <a:latin typeface="+mn-lt"/>
                          <a:ea typeface="+mn-ea"/>
                          <a:cs typeface="+mn-cs"/>
                        </a:rPr>
                        <a:t>Comisiones cuya duración sea </a:t>
                      </a:r>
                      <a:r>
                        <a:rPr lang="es-ES" sz="1000" b="1" i="0" u="sng" strike="noStrike" kern="1200" baseline="0" dirty="0" smtClean="0">
                          <a:solidFill>
                            <a:schemeClr val="dk1"/>
                          </a:solidFill>
                          <a:latin typeface="+mn-lt"/>
                          <a:ea typeface="+mn-ea"/>
                          <a:cs typeface="+mn-cs"/>
                        </a:rPr>
                        <a:t>superior a veinticuatro horas</a:t>
                      </a:r>
                      <a:r>
                        <a:rPr lang="es-ES" sz="1000" b="0" i="0" u="none" strike="noStrike" kern="1200" baseline="0" dirty="0" smtClean="0">
                          <a:solidFill>
                            <a:schemeClr val="dk1"/>
                          </a:solidFill>
                          <a:latin typeface="+mn-lt"/>
                          <a:ea typeface="+mn-ea"/>
                          <a:cs typeface="+mn-cs"/>
                        </a:rPr>
                        <a:t>:</a:t>
                      </a:r>
                    </a:p>
                    <a:p>
                      <a:pPr algn="just"/>
                      <a:endParaRPr lang="es-ES" sz="1000" b="0" i="0" u="none" strike="noStrike" kern="1200" baseline="0" dirty="0" smtClean="0">
                        <a:solidFill>
                          <a:schemeClr val="dk1"/>
                        </a:solidFill>
                        <a:latin typeface="+mn-lt"/>
                        <a:ea typeface="+mn-ea"/>
                        <a:cs typeface="+mn-cs"/>
                      </a:endParaRPr>
                    </a:p>
                    <a:p>
                      <a:pPr algn="just"/>
                      <a:r>
                        <a:rPr lang="es-ES" sz="1000" b="0" i="0" u="none" strike="noStrike" kern="1200" baseline="0" dirty="0" smtClean="0">
                          <a:solidFill>
                            <a:schemeClr val="dk1"/>
                          </a:solidFill>
                          <a:latin typeface="+mn-lt"/>
                          <a:ea typeface="+mn-ea"/>
                          <a:cs typeface="+mn-cs"/>
                        </a:rPr>
                        <a:t>En el día de </a:t>
                      </a:r>
                      <a:r>
                        <a:rPr lang="es-ES" sz="1000" b="1" i="0" u="none" strike="noStrike" kern="1200" baseline="0" dirty="0" smtClean="0">
                          <a:solidFill>
                            <a:schemeClr val="dk1"/>
                          </a:solidFill>
                          <a:latin typeface="+mn-lt"/>
                          <a:ea typeface="+mn-ea"/>
                          <a:cs typeface="+mn-cs"/>
                        </a:rPr>
                        <a:t>salida</a:t>
                      </a:r>
                      <a:r>
                        <a:rPr lang="es-ES" sz="1000" b="0" i="0" u="none" strike="noStrike" kern="1200" baseline="0" dirty="0" smtClean="0">
                          <a:solidFill>
                            <a:schemeClr val="dk1"/>
                          </a:solidFill>
                          <a:latin typeface="+mn-lt"/>
                          <a:ea typeface="+mn-ea"/>
                          <a:cs typeface="+mn-cs"/>
                        </a:rPr>
                        <a:t> se podrán percibir:</a:t>
                      </a:r>
                    </a:p>
                    <a:p>
                      <a:pPr algn="just"/>
                      <a:endParaRPr lang="es-ES" sz="1000" b="0" i="0" u="none" strike="noStrike" kern="1200" baseline="0" dirty="0" smtClean="0">
                        <a:solidFill>
                          <a:schemeClr val="dk1"/>
                        </a:solidFill>
                        <a:latin typeface="+mn-lt"/>
                        <a:ea typeface="+mn-ea"/>
                        <a:cs typeface="+mn-cs"/>
                      </a:endParaRPr>
                    </a:p>
                    <a:p>
                      <a:pPr algn="just"/>
                      <a:r>
                        <a:rPr lang="es-ES" sz="1000" b="0" i="0" u="none" strike="noStrike" kern="1200" baseline="0" dirty="0" smtClean="0">
                          <a:solidFill>
                            <a:schemeClr val="dk1"/>
                          </a:solidFill>
                          <a:latin typeface="+mn-lt"/>
                          <a:ea typeface="+mn-ea"/>
                          <a:cs typeface="+mn-cs"/>
                        </a:rPr>
                        <a:t>    * Gastos de alojamiento.</a:t>
                      </a:r>
                    </a:p>
                    <a:p>
                      <a:pPr algn="just"/>
                      <a:r>
                        <a:rPr lang="es-ES" sz="1000" b="0" i="0" u="none" strike="noStrike" kern="1200" baseline="0" dirty="0" smtClean="0">
                          <a:solidFill>
                            <a:schemeClr val="dk1"/>
                          </a:solidFill>
                          <a:latin typeface="+mn-lt"/>
                          <a:ea typeface="+mn-ea"/>
                          <a:cs typeface="+mn-cs"/>
                        </a:rPr>
                        <a:t>    * Gastos de manutención, los cuales se abonarán de acuerdo con lo siguiente:</a:t>
                      </a:r>
                    </a:p>
                    <a:p>
                      <a:pPr marL="171450" indent="-171450" algn="just">
                        <a:buFontTx/>
                        <a:buChar char="-"/>
                      </a:pPr>
                      <a:r>
                        <a:rPr lang="es-ES" sz="1000" b="0" i="0" u="none" strike="noStrike" kern="1200" baseline="0" dirty="0" smtClean="0">
                          <a:solidFill>
                            <a:schemeClr val="dk1"/>
                          </a:solidFill>
                          <a:latin typeface="+mn-lt"/>
                          <a:ea typeface="+mn-ea"/>
                          <a:cs typeface="+mn-cs"/>
                        </a:rPr>
                        <a:t>Cuando la comisión de servicio se inicie con anterioridad a las catorce horas se percibirá el importe total de la cuantía fijada para gastos de manutención. </a:t>
                      </a:r>
                    </a:p>
                    <a:p>
                      <a:pPr marL="171450" indent="-171450" algn="just">
                        <a:buFontTx/>
                        <a:buChar char="-"/>
                      </a:pPr>
                      <a:r>
                        <a:rPr lang="es-ES" sz="1000" b="0" i="0" u="none" strike="noStrike" kern="1200" baseline="0" dirty="0" smtClean="0">
                          <a:solidFill>
                            <a:schemeClr val="dk1"/>
                          </a:solidFill>
                          <a:latin typeface="+mn-lt"/>
                          <a:ea typeface="+mn-ea"/>
                          <a:cs typeface="+mn-cs"/>
                        </a:rPr>
                        <a:t>Cuando la comisión de servicio se inicie entre las catorce y las veintidós horas se percibirá el 50 por ciento de la cuantía fijada para gastos de manutención. </a:t>
                      </a:r>
                    </a:p>
                    <a:p>
                      <a:pPr marL="171450" indent="-171450" algn="just">
                        <a:buFontTx/>
                        <a:buChar char="-"/>
                      </a:pPr>
                      <a:r>
                        <a:rPr lang="es-ES" sz="1000" b="0" i="0" u="none" strike="noStrike" kern="1200" baseline="0" dirty="0" smtClean="0">
                          <a:solidFill>
                            <a:schemeClr val="dk1"/>
                          </a:solidFill>
                          <a:latin typeface="+mn-lt"/>
                          <a:ea typeface="+mn-ea"/>
                          <a:cs typeface="+mn-cs"/>
                        </a:rPr>
                        <a:t>Cuando la comisión de servicio se inicie con posterioridad a las veintidós horas no se abonarán gastos de manutención.</a:t>
                      </a:r>
                    </a:p>
                    <a:p>
                      <a:pPr algn="just"/>
                      <a:endParaRPr lang="es-ES" sz="1000" b="0" i="0" u="none" strike="noStrike" kern="1200" baseline="0" dirty="0" smtClean="0">
                        <a:solidFill>
                          <a:schemeClr val="dk1"/>
                        </a:solidFill>
                        <a:latin typeface="+mn-lt"/>
                        <a:ea typeface="+mn-ea"/>
                        <a:cs typeface="+mn-cs"/>
                      </a:endParaRPr>
                    </a:p>
                    <a:p>
                      <a:pPr algn="just"/>
                      <a:r>
                        <a:rPr lang="es-ES" sz="1000" b="0" i="0" u="none" strike="noStrike" kern="1200" baseline="0" dirty="0" smtClean="0">
                          <a:solidFill>
                            <a:schemeClr val="dk1"/>
                          </a:solidFill>
                          <a:latin typeface="+mn-lt"/>
                          <a:ea typeface="+mn-ea"/>
                          <a:cs typeface="+mn-cs"/>
                        </a:rPr>
                        <a:t>En el día de </a:t>
                      </a:r>
                      <a:r>
                        <a:rPr lang="es-ES" sz="1000" b="1" i="0" u="none" strike="noStrike" kern="1200" baseline="0" dirty="0" smtClean="0">
                          <a:solidFill>
                            <a:schemeClr val="dk1"/>
                          </a:solidFill>
                          <a:latin typeface="+mn-lt"/>
                          <a:ea typeface="+mn-ea"/>
                          <a:cs typeface="+mn-cs"/>
                        </a:rPr>
                        <a:t>regreso</a:t>
                      </a:r>
                      <a:r>
                        <a:rPr lang="es-ES" sz="1000" b="0" i="0" u="none" strike="noStrike" kern="1200" baseline="0" dirty="0" smtClean="0">
                          <a:solidFill>
                            <a:schemeClr val="dk1"/>
                          </a:solidFill>
                          <a:latin typeface="+mn-lt"/>
                          <a:ea typeface="+mn-ea"/>
                          <a:cs typeface="+mn-cs"/>
                        </a:rPr>
                        <a:t>:</a:t>
                      </a:r>
                    </a:p>
                    <a:p>
                      <a:pPr algn="just"/>
                      <a:endParaRPr lang="es-ES" sz="1000" b="0" i="0" u="none" strike="noStrike" kern="1200" baseline="0" dirty="0" smtClean="0">
                        <a:solidFill>
                          <a:schemeClr val="dk1"/>
                        </a:solidFill>
                        <a:latin typeface="+mn-lt"/>
                        <a:ea typeface="+mn-ea"/>
                        <a:cs typeface="+mn-cs"/>
                      </a:endParaRPr>
                    </a:p>
                    <a:p>
                      <a:pPr marL="171450" indent="-171450" algn="just">
                        <a:buFontTx/>
                        <a:buChar char="-"/>
                      </a:pPr>
                      <a:r>
                        <a:rPr lang="es-ES" sz="1000" b="0" i="0" u="none" strike="noStrike" kern="1200" baseline="0" dirty="0" smtClean="0">
                          <a:solidFill>
                            <a:schemeClr val="dk1"/>
                          </a:solidFill>
                          <a:latin typeface="+mn-lt"/>
                          <a:ea typeface="+mn-ea"/>
                          <a:cs typeface="+mn-cs"/>
                        </a:rPr>
                        <a:t>No se podrán percibir gastos de </a:t>
                      </a:r>
                      <a:r>
                        <a:rPr lang="es-ES" sz="1000" b="0" i="0" u="none" strike="noStrike" kern="1200" baseline="0" dirty="0" smtClean="0">
                          <a:solidFill>
                            <a:schemeClr val="dk1"/>
                          </a:solidFill>
                          <a:latin typeface="+mn-lt"/>
                          <a:ea typeface="+mn-ea"/>
                          <a:cs typeface="+mn-cs"/>
                        </a:rPr>
                        <a:t>alojamiento.</a:t>
                      </a:r>
                      <a:endParaRPr lang="es-ES" sz="1000" b="0" i="0" u="none" strike="noStrike" kern="1200" baseline="0" dirty="0" smtClean="0">
                        <a:solidFill>
                          <a:schemeClr val="dk1"/>
                        </a:solidFill>
                        <a:latin typeface="+mn-lt"/>
                        <a:ea typeface="+mn-ea"/>
                        <a:cs typeface="+mn-cs"/>
                      </a:endParaRPr>
                    </a:p>
                    <a:p>
                      <a:pPr marL="171450" indent="-171450" algn="just">
                        <a:buFontTx/>
                        <a:buChar char="-"/>
                      </a:pPr>
                      <a:r>
                        <a:rPr lang="es-ES" sz="1000" b="0" i="0" u="none" strike="noStrike" kern="1200" baseline="0" dirty="0" smtClean="0">
                          <a:solidFill>
                            <a:schemeClr val="dk1"/>
                          </a:solidFill>
                          <a:latin typeface="+mn-lt"/>
                          <a:ea typeface="+mn-ea"/>
                          <a:cs typeface="+mn-cs"/>
                        </a:rPr>
                        <a:t>Únicamente se percibirán gastos de manutención cuando la hora fijada para concluir la comisión sea posterior a las catorce horas, que se percibirá el 50 por ciento de los gastos de manutención.</a:t>
                      </a:r>
                    </a:p>
                  </a:txBody>
                  <a:tcPr marL="91427" marR="91427" marT="45726" marB="45726" anchor="ctr"/>
                </a:tc>
              </a:tr>
            </a:tbl>
          </a:graphicData>
        </a:graphic>
      </p:graphicFrame>
      <p:graphicFrame>
        <p:nvGraphicFramePr>
          <p:cNvPr id="3" name="2 Tabla"/>
          <p:cNvGraphicFramePr>
            <a:graphicFrameLocks noGrp="1"/>
          </p:cNvGraphicFramePr>
          <p:nvPr>
            <p:extLst>
              <p:ext uri="{D42A27DB-BD31-4B8C-83A1-F6EECF244321}">
                <p14:modId xmlns:p14="http://schemas.microsoft.com/office/powerpoint/2010/main" val="3561228905"/>
              </p:ext>
            </p:extLst>
          </p:nvPr>
        </p:nvGraphicFramePr>
        <p:xfrm>
          <a:off x="5688384" y="1907629"/>
          <a:ext cx="3888432" cy="4392488"/>
        </p:xfrm>
        <a:graphic>
          <a:graphicData uri="http://schemas.openxmlformats.org/drawingml/2006/table">
            <a:tbl>
              <a:tblPr firstRow="1" bandRow="1">
                <a:tableStyleId>{5C22544A-7EE6-4342-B048-85BDC9FD1C3A}</a:tableStyleId>
              </a:tblPr>
              <a:tblGrid>
                <a:gridCol w="3888432"/>
              </a:tblGrid>
              <a:tr h="432048">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ES" sz="1000" b="1" i="0" u="none" strike="noStrike" kern="1200" baseline="0" dirty="0" smtClean="0">
                          <a:solidFill>
                            <a:schemeClr val="dk1"/>
                          </a:solidFill>
                          <a:latin typeface="+mn-lt"/>
                          <a:ea typeface="+mn-ea"/>
                          <a:cs typeface="+mn-cs"/>
                        </a:rPr>
                        <a:t>ART. 7 BIS. CRITERIOS GENERALES PARA EL DEVENGO Y CÁLCULO DE LAS DIETAS </a:t>
                      </a:r>
                      <a:r>
                        <a:rPr lang="es-ES" sz="1000" b="1" i="1" u="none" strike="noStrike" kern="1200" baseline="0" dirty="0" smtClean="0">
                          <a:solidFill>
                            <a:srgbClr val="FF0000"/>
                          </a:solidFill>
                          <a:latin typeface="+mn-lt"/>
                          <a:ea typeface="+mn-ea"/>
                          <a:cs typeface="+mn-cs"/>
                        </a:rPr>
                        <a:t>(NEW)</a:t>
                      </a:r>
                      <a:endParaRPr lang="es-ES" sz="1000" b="1" i="0" u="none" strike="noStrike" kern="1200" baseline="0" dirty="0" smtClean="0">
                        <a:solidFill>
                          <a:schemeClr val="dk1"/>
                        </a:solidFill>
                        <a:latin typeface="+mn-lt"/>
                        <a:ea typeface="+mn-ea"/>
                        <a:cs typeface="+mn-cs"/>
                      </a:endParaRPr>
                    </a:p>
                  </a:txBody>
                  <a:tcPr marL="91427" marR="91427" marT="45726" marB="45726" anchor="ctr">
                    <a:solidFill>
                      <a:schemeClr val="accent5">
                        <a:lumMod val="20000"/>
                        <a:lumOff val="80000"/>
                      </a:schemeClr>
                    </a:solidFill>
                  </a:tcPr>
                </a:tc>
              </a:tr>
              <a:tr h="3960440">
                <a:tc>
                  <a:txBody>
                    <a:bodyPr/>
                    <a:lstStyle/>
                    <a:p>
                      <a:pPr algn="just"/>
                      <a:endParaRPr lang="es-ES" sz="1000" b="0" i="0" u="none" strike="noStrike" kern="1200" baseline="0" dirty="0" smtClean="0">
                        <a:solidFill>
                          <a:schemeClr val="dk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ES" sz="1000" b="1" u="sng" dirty="0" smtClean="0">
                          <a:solidFill>
                            <a:schemeClr val="tx1"/>
                          </a:solidFill>
                        </a:rPr>
                        <a:t>COMISIÓN</a:t>
                      </a:r>
                      <a:r>
                        <a:rPr lang="es-ES" sz="1000" b="1" u="sng" baseline="0" dirty="0" smtClean="0">
                          <a:solidFill>
                            <a:schemeClr val="tx1"/>
                          </a:solidFill>
                        </a:rPr>
                        <a:t> DE SERVICIO DE  MÁS DE 24 HORAS</a:t>
                      </a:r>
                    </a:p>
                    <a:p>
                      <a:pPr marL="0" marR="0" indent="0" algn="just" defTabSz="914400" rtl="0" eaLnBrk="1" fontAlgn="auto" latinLnBrk="0" hangingPunct="1">
                        <a:lnSpc>
                          <a:spcPct val="100000"/>
                        </a:lnSpc>
                        <a:spcBef>
                          <a:spcPts val="0"/>
                        </a:spcBef>
                        <a:spcAft>
                          <a:spcPts val="0"/>
                        </a:spcAft>
                        <a:buClrTx/>
                        <a:buSzTx/>
                        <a:buFontTx/>
                        <a:buNone/>
                        <a:tabLst/>
                        <a:defRPr/>
                      </a:pPr>
                      <a:endParaRPr lang="es-ES" sz="1000" b="1" i="0" u="sng" strike="noStrike" kern="1200" baseline="0" dirty="0" smtClean="0">
                        <a:solidFill>
                          <a:schemeClr val="tx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ES" sz="1000" b="1" i="1" u="none" strike="noStrike" kern="1200" baseline="0" dirty="0" smtClean="0">
                          <a:solidFill>
                            <a:schemeClr val="dk1"/>
                          </a:solidFill>
                          <a:latin typeface="+mn-lt"/>
                          <a:ea typeface="+mn-ea"/>
                          <a:cs typeface="+mn-cs"/>
                        </a:rPr>
                        <a:t>DÍA DE SALIDA</a:t>
                      </a:r>
                      <a:endParaRPr lang="es-ES" sz="1000" b="0" i="1" u="none" strike="noStrike" kern="1200" baseline="0" dirty="0" smtClean="0">
                        <a:solidFill>
                          <a:schemeClr val="dk1"/>
                        </a:solidFill>
                        <a:latin typeface="+mn-lt"/>
                        <a:ea typeface="+mn-ea"/>
                        <a:cs typeface="+mn-cs"/>
                      </a:endParaRPr>
                    </a:p>
                    <a:p>
                      <a:pPr algn="just"/>
                      <a:endParaRPr lang="es-ES" sz="1000" b="0" i="0" u="none" strike="noStrike" kern="1200" baseline="0" dirty="0" smtClean="0">
                        <a:solidFill>
                          <a:schemeClr val="dk1"/>
                        </a:solidFill>
                        <a:latin typeface="+mn-lt"/>
                        <a:ea typeface="+mn-ea"/>
                        <a:cs typeface="+mn-cs"/>
                      </a:endParaRPr>
                    </a:p>
                    <a:p>
                      <a:pPr marL="171450" indent="-171450" algn="just">
                        <a:buFontTx/>
                        <a:buChar char="-"/>
                      </a:pPr>
                      <a:r>
                        <a:rPr lang="es-ES" sz="1000" b="0" i="0" u="none" strike="noStrike" kern="1200" baseline="0" dirty="0" smtClean="0">
                          <a:solidFill>
                            <a:schemeClr val="dk1"/>
                          </a:solidFill>
                          <a:latin typeface="+mn-lt"/>
                          <a:ea typeface="+mn-ea"/>
                          <a:cs typeface="+mn-cs"/>
                        </a:rPr>
                        <a:t>GASTOS DE ALOJAMIENTO</a:t>
                      </a:r>
                    </a:p>
                    <a:p>
                      <a:pPr marL="171450" indent="-171450" algn="just">
                        <a:buFontTx/>
                        <a:buChar char="-"/>
                      </a:pPr>
                      <a:endParaRPr lang="es-ES" sz="1000" b="0" i="0" u="none" strike="noStrike" kern="1200" baseline="0" dirty="0" smtClean="0">
                        <a:solidFill>
                          <a:schemeClr val="dk1"/>
                        </a:solidFill>
                        <a:latin typeface="+mn-lt"/>
                        <a:ea typeface="+mn-ea"/>
                        <a:cs typeface="+mn-cs"/>
                      </a:endParaRPr>
                    </a:p>
                    <a:p>
                      <a:pPr marL="171450" indent="-171450" algn="just">
                        <a:buFontTx/>
                        <a:buChar char="-"/>
                      </a:pPr>
                      <a:r>
                        <a:rPr lang="es-ES" sz="1000" b="0" i="0" u="none" strike="noStrike" kern="1200" baseline="0" dirty="0" smtClean="0">
                          <a:solidFill>
                            <a:schemeClr val="dk1"/>
                          </a:solidFill>
                          <a:latin typeface="+mn-lt"/>
                          <a:ea typeface="+mn-ea"/>
                          <a:cs typeface="+mn-cs"/>
                        </a:rPr>
                        <a:t>GASTOS DE MANUTENCIÓN, DE ACUERDO CON:  </a:t>
                      </a:r>
                    </a:p>
                    <a:p>
                      <a:pPr marL="0" indent="0" algn="just">
                        <a:buFontTx/>
                        <a:buNone/>
                      </a:pPr>
                      <a:endParaRPr lang="es-ES" sz="1000" b="0" i="0" u="none" strike="noStrike" kern="1200" baseline="0" dirty="0" smtClean="0">
                        <a:solidFill>
                          <a:schemeClr val="dk1"/>
                        </a:solidFill>
                        <a:latin typeface="+mn-lt"/>
                        <a:ea typeface="+mn-ea"/>
                        <a:cs typeface="+mn-cs"/>
                      </a:endParaRPr>
                    </a:p>
                    <a:p>
                      <a:pPr marL="228600" indent="-228600" algn="just">
                        <a:buFont typeface="Arial" panose="020B0604020202020204" pitchFamily="34" charset="0"/>
                        <a:buChar char="•"/>
                      </a:pPr>
                      <a:r>
                        <a:rPr lang="es-ES" sz="1000" b="0" i="0" u="none" strike="noStrike" kern="1200" baseline="0" dirty="0" smtClean="0">
                          <a:solidFill>
                            <a:schemeClr val="dk1"/>
                          </a:solidFill>
                          <a:latin typeface="+mn-lt"/>
                          <a:ea typeface="+mn-ea"/>
                          <a:cs typeface="+mn-cs"/>
                        </a:rPr>
                        <a:t>ANTES DE LAS 14:00 – 100% DE MANUTENCIÓN</a:t>
                      </a:r>
                    </a:p>
                    <a:p>
                      <a:pPr marL="171450" indent="-171450" algn="just">
                        <a:buFont typeface="Arial" panose="020B0604020202020204" pitchFamily="34" charset="0"/>
                        <a:buChar char="•"/>
                      </a:pPr>
                      <a:endParaRPr lang="es-ES" sz="1000" b="0" i="0" u="none" strike="noStrike" kern="1200" baseline="0" dirty="0" smtClean="0">
                        <a:solidFill>
                          <a:schemeClr val="dk1"/>
                        </a:solidFill>
                        <a:latin typeface="+mn-lt"/>
                        <a:ea typeface="+mn-ea"/>
                        <a:cs typeface="+mn-cs"/>
                      </a:endParaRPr>
                    </a:p>
                    <a:p>
                      <a:pPr marL="228600" indent="-228600" algn="just">
                        <a:buFont typeface="Arial" panose="020B0604020202020204" pitchFamily="34" charset="0"/>
                        <a:buChar char="•"/>
                      </a:pPr>
                      <a:r>
                        <a:rPr lang="es-ES" sz="1000" b="0" i="0" u="none" strike="noStrike" kern="1200" baseline="0" dirty="0" smtClean="0">
                          <a:solidFill>
                            <a:schemeClr val="dk1"/>
                          </a:solidFill>
                          <a:latin typeface="+mn-lt"/>
                          <a:ea typeface="+mn-ea"/>
                          <a:cs typeface="+mn-cs"/>
                        </a:rPr>
                        <a:t>ENTRE 14:00 Y 22:00 – 50% DE MANUTENCIÓN</a:t>
                      </a:r>
                    </a:p>
                    <a:p>
                      <a:pPr marL="228600" indent="-228600" algn="just">
                        <a:buFont typeface="Arial" panose="020B0604020202020204" pitchFamily="34" charset="0"/>
                        <a:buChar char="•"/>
                      </a:pPr>
                      <a:endParaRPr lang="es-ES" sz="1000" b="0" i="0" u="none" strike="noStrike" kern="1200" baseline="0" dirty="0" smtClean="0">
                        <a:solidFill>
                          <a:schemeClr val="dk1"/>
                        </a:solidFill>
                        <a:latin typeface="+mn-lt"/>
                        <a:ea typeface="+mn-ea"/>
                        <a:cs typeface="+mn-cs"/>
                      </a:endParaRPr>
                    </a:p>
                    <a:p>
                      <a:pPr marL="228600" indent="-228600" algn="just">
                        <a:buFont typeface="Arial" panose="020B0604020202020204" pitchFamily="34" charset="0"/>
                        <a:buChar char="•"/>
                      </a:pPr>
                      <a:r>
                        <a:rPr lang="es-ES" sz="1000" b="0" i="0" u="none" strike="noStrike" kern="1200" baseline="0" dirty="0" smtClean="0">
                          <a:solidFill>
                            <a:schemeClr val="dk1"/>
                          </a:solidFill>
                          <a:latin typeface="+mn-lt"/>
                          <a:ea typeface="+mn-ea"/>
                          <a:cs typeface="+mn-cs"/>
                        </a:rPr>
                        <a:t>DESPUÉS DE LAS 22:00 – 0% DE MANUTENCIÓN</a:t>
                      </a:r>
                    </a:p>
                    <a:p>
                      <a:pPr algn="just"/>
                      <a:endParaRPr lang="es-ES" sz="1000" b="1" i="0" u="none" strike="noStrike" kern="1200" baseline="0" dirty="0" smtClean="0">
                        <a:solidFill>
                          <a:schemeClr val="dk1"/>
                        </a:solidFill>
                        <a:latin typeface="+mn-lt"/>
                        <a:ea typeface="+mn-ea"/>
                        <a:cs typeface="+mn-cs"/>
                      </a:endParaRPr>
                    </a:p>
                    <a:p>
                      <a:pPr algn="just"/>
                      <a:r>
                        <a:rPr lang="es-ES" sz="1000" b="1" i="1" u="none" strike="noStrike" kern="1200" baseline="0" dirty="0" smtClean="0">
                          <a:solidFill>
                            <a:schemeClr val="dk1"/>
                          </a:solidFill>
                          <a:latin typeface="+mn-lt"/>
                          <a:ea typeface="+mn-ea"/>
                          <a:cs typeface="+mn-cs"/>
                        </a:rPr>
                        <a:t>DÍA DE REGRESO</a:t>
                      </a:r>
                    </a:p>
                    <a:p>
                      <a:pPr algn="just"/>
                      <a:endParaRPr lang="es-ES" sz="1000" b="0" i="0" u="none" strike="noStrike" kern="1200" baseline="0" dirty="0" smtClean="0">
                        <a:solidFill>
                          <a:schemeClr val="dk1"/>
                        </a:solidFill>
                        <a:latin typeface="+mn-lt"/>
                        <a:ea typeface="+mn-ea"/>
                        <a:cs typeface="+mn-cs"/>
                      </a:endParaRPr>
                    </a:p>
                    <a:p>
                      <a:pPr marL="171450" indent="-171450" algn="just">
                        <a:buFontTx/>
                        <a:buChar char="-"/>
                      </a:pPr>
                      <a:r>
                        <a:rPr lang="es-ES" sz="1000" b="0" i="0" u="none" strike="noStrike" kern="1200" baseline="0" dirty="0" smtClean="0">
                          <a:solidFill>
                            <a:schemeClr val="dk1"/>
                          </a:solidFill>
                          <a:latin typeface="+mn-lt"/>
                          <a:ea typeface="+mn-ea"/>
                          <a:cs typeface="+mn-cs"/>
                        </a:rPr>
                        <a:t>NO ALOJAMIENTO</a:t>
                      </a:r>
                    </a:p>
                    <a:p>
                      <a:pPr marL="171450" indent="-171450" algn="just">
                        <a:buFontTx/>
                        <a:buChar char="-"/>
                      </a:pPr>
                      <a:endParaRPr lang="es-ES" sz="1000" b="0" i="0" u="none" strike="noStrike" kern="1200" baseline="0" dirty="0" smtClean="0">
                        <a:solidFill>
                          <a:schemeClr val="dk1"/>
                        </a:solidFill>
                        <a:latin typeface="+mn-lt"/>
                        <a:ea typeface="+mn-ea"/>
                        <a:cs typeface="+mn-cs"/>
                      </a:endParaRP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s-ES" sz="1000" b="0" i="0" u="none" strike="noStrike" kern="1200" baseline="0" dirty="0" smtClean="0">
                          <a:solidFill>
                            <a:schemeClr val="dk1"/>
                          </a:solidFill>
                          <a:latin typeface="+mn-lt"/>
                          <a:ea typeface="+mn-ea"/>
                          <a:cs typeface="+mn-cs"/>
                        </a:rPr>
                        <a:t>ANTES DE LAS 14:00 – 0% DE MANUTENCIÓN</a:t>
                      </a:r>
                    </a:p>
                    <a:p>
                      <a:pPr marL="171450" indent="-171450" algn="just">
                        <a:buFontTx/>
                        <a:buChar char="-"/>
                      </a:pPr>
                      <a:endParaRPr lang="es-ES" sz="1000" b="0" i="0" u="none" strike="noStrike" kern="1200" baseline="0" dirty="0" smtClean="0">
                        <a:solidFill>
                          <a:schemeClr val="dk1"/>
                        </a:solidFill>
                        <a:latin typeface="+mn-lt"/>
                        <a:ea typeface="+mn-ea"/>
                        <a:cs typeface="+mn-cs"/>
                      </a:endParaRP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s-ES" sz="1000" b="0" i="0" u="none" strike="noStrike" kern="1200" baseline="0" dirty="0" smtClean="0">
                          <a:solidFill>
                            <a:schemeClr val="dk1"/>
                          </a:solidFill>
                          <a:latin typeface="+mn-lt"/>
                          <a:ea typeface="+mn-ea"/>
                          <a:cs typeface="+mn-cs"/>
                        </a:rPr>
                        <a:t>DEPUÉS DE LAS 14:00 – 50% DE MANUTENCIÓN</a:t>
                      </a:r>
                    </a:p>
                    <a:p>
                      <a:pPr marL="0" indent="0" algn="just">
                        <a:buFontTx/>
                        <a:buNone/>
                      </a:pPr>
                      <a:endParaRPr lang="es-ES" sz="1000" b="0" i="0" u="none" strike="noStrike" kern="1200" baseline="0" dirty="0" smtClean="0">
                        <a:solidFill>
                          <a:schemeClr val="dk1"/>
                        </a:solidFill>
                        <a:latin typeface="+mn-lt"/>
                        <a:ea typeface="+mn-ea"/>
                        <a:cs typeface="+mn-cs"/>
                      </a:endParaRPr>
                    </a:p>
                    <a:p>
                      <a:pPr marL="0" indent="0" algn="just">
                        <a:buFontTx/>
                        <a:buNone/>
                      </a:pPr>
                      <a:endParaRPr lang="es-ES" sz="1000" b="0" i="0" u="none" strike="noStrike" kern="1200" baseline="0" dirty="0" smtClean="0">
                        <a:solidFill>
                          <a:schemeClr val="dk1"/>
                        </a:solidFill>
                        <a:latin typeface="+mn-lt"/>
                        <a:ea typeface="+mn-ea"/>
                        <a:cs typeface="+mn-cs"/>
                      </a:endParaRPr>
                    </a:p>
                  </a:txBody>
                  <a:tcPr marL="91427" marR="91427" marT="45726" marB="45726" anchor="ctr"/>
                </a:tc>
              </a:tr>
            </a:tbl>
          </a:graphicData>
        </a:graphic>
      </p:graphicFrame>
    </p:spTree>
    <p:extLst>
      <p:ext uri="{BB962C8B-B14F-4D97-AF65-F5344CB8AC3E}">
        <p14:creationId xmlns:p14="http://schemas.microsoft.com/office/powerpoint/2010/main" val="17609376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a:xfrm>
            <a:off x="2019300" y="157163"/>
            <a:ext cx="7700963" cy="706437"/>
          </a:xfrm>
        </p:spPr>
        <p:txBody>
          <a:bodyPr/>
          <a:lstStyle/>
          <a:p>
            <a:pPr eaLnBrk="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s-ES" altLang="es-ES" sz="2000" b="1" dirty="0"/>
              <a:t>BASES DE EJECUCIÓN DEL PRESUPUESTO 2018</a:t>
            </a:r>
            <a:endParaRPr lang="es-ES" sz="2000" dirty="0" smtClean="0"/>
          </a:p>
        </p:txBody>
      </p:sp>
      <p:sp>
        <p:nvSpPr>
          <p:cNvPr id="7" name="Rectangle 2"/>
          <p:cNvSpPr txBox="1">
            <a:spLocks noChangeArrowheads="1"/>
          </p:cNvSpPr>
          <p:nvPr/>
        </p:nvSpPr>
        <p:spPr bwMode="auto">
          <a:xfrm>
            <a:off x="1295400" y="1077913"/>
            <a:ext cx="8135938" cy="50800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txBody>
          <a:bodyPr lIns="0" tIns="28440" rIns="0" bIns="0"/>
          <a:lstStyle>
            <a:lvl1pPr marL="342900" indent="-342900" algn="l" defTabSz="449263" rtl="0" eaLnBrk="0" fontAlgn="base" hangingPunct="0">
              <a:lnSpc>
                <a:spcPct val="93000"/>
              </a:lnSpc>
              <a:spcBef>
                <a:spcPts val="1425"/>
              </a:spcBef>
              <a:spcAft>
                <a:spcPct val="0"/>
              </a:spcAft>
              <a:buClr>
                <a:srgbClr val="000000"/>
              </a:buClr>
              <a:buSzPct val="100000"/>
              <a:buFont typeface="Times New Roman" pitchFamily="18" charset="0"/>
              <a:defRPr sz="2800">
                <a:solidFill>
                  <a:srgbClr val="808080"/>
                </a:solidFill>
                <a:latin typeface="+mn-lt"/>
                <a:ea typeface="+mn-ea"/>
                <a:cs typeface="+mn-cs"/>
              </a:defRPr>
            </a:lvl1pPr>
            <a:lvl2pPr marL="742950" indent="-285750" algn="l" defTabSz="449263" rtl="0" eaLnBrk="0" fontAlgn="base" hangingPunct="0">
              <a:lnSpc>
                <a:spcPct val="93000"/>
              </a:lnSpc>
              <a:spcBef>
                <a:spcPts val="1138"/>
              </a:spcBef>
              <a:spcAft>
                <a:spcPct val="0"/>
              </a:spcAft>
              <a:buClr>
                <a:srgbClr val="000000"/>
              </a:buClr>
              <a:buSzPct val="100000"/>
              <a:buFont typeface="Times New Roman" pitchFamily="18" charset="0"/>
              <a:defRPr sz="2600">
                <a:solidFill>
                  <a:srgbClr val="808080"/>
                </a:solidFill>
                <a:latin typeface="+mn-lt"/>
                <a:ea typeface="+mn-ea"/>
                <a:cs typeface="+mn-cs"/>
              </a:defRPr>
            </a:lvl2pPr>
            <a:lvl3pPr marL="1143000" indent="-228600" algn="l" defTabSz="449263" rtl="0" eaLnBrk="0" fontAlgn="base" hangingPunct="0">
              <a:lnSpc>
                <a:spcPct val="93000"/>
              </a:lnSpc>
              <a:spcBef>
                <a:spcPts val="850"/>
              </a:spcBef>
              <a:spcAft>
                <a:spcPct val="0"/>
              </a:spcAft>
              <a:buClr>
                <a:srgbClr val="000000"/>
              </a:buClr>
              <a:buSzPct val="100000"/>
              <a:buFont typeface="Times New Roman" pitchFamily="18" charset="0"/>
              <a:defRPr sz="2400">
                <a:solidFill>
                  <a:srgbClr val="808080"/>
                </a:solidFill>
                <a:latin typeface="+mn-lt"/>
                <a:ea typeface="+mn-ea"/>
                <a:cs typeface="+mn-cs"/>
              </a:defRPr>
            </a:lvl3pPr>
            <a:lvl4pPr marL="1600200" indent="-228600" algn="l" defTabSz="449263" rtl="0" eaLnBrk="0" fontAlgn="base" hangingPunct="0">
              <a:lnSpc>
                <a:spcPct val="93000"/>
              </a:lnSpc>
              <a:spcBef>
                <a:spcPts val="575"/>
              </a:spcBef>
              <a:spcAft>
                <a:spcPct val="0"/>
              </a:spcAft>
              <a:buClr>
                <a:srgbClr val="000000"/>
              </a:buClr>
              <a:buSzPct val="100000"/>
              <a:buFont typeface="Times New Roman" pitchFamily="18" charset="0"/>
              <a:defRPr sz="2400">
                <a:solidFill>
                  <a:srgbClr val="808080"/>
                </a:solidFill>
                <a:latin typeface="+mn-lt"/>
                <a:ea typeface="+mn-ea"/>
                <a:cs typeface="+mn-cs"/>
              </a:defRPr>
            </a:lvl4pPr>
            <a:lvl5pPr marL="2057400" indent="-228600" algn="l" defTabSz="449263" rtl="0" eaLnBrk="0" fontAlgn="base" hangingPunct="0">
              <a:lnSpc>
                <a:spcPct val="93000"/>
              </a:lnSpc>
              <a:spcBef>
                <a:spcPts val="288"/>
              </a:spcBef>
              <a:spcAft>
                <a:spcPct val="0"/>
              </a:spcAft>
              <a:buClr>
                <a:srgbClr val="000000"/>
              </a:buClr>
              <a:buSzPct val="100000"/>
              <a:buFont typeface="Times New Roman" pitchFamily="18" charset="0"/>
              <a:defRPr sz="2000">
                <a:solidFill>
                  <a:srgbClr val="808080"/>
                </a:solidFill>
                <a:latin typeface="+mn-lt"/>
                <a:ea typeface="+mn-ea"/>
                <a:cs typeface="+mn-cs"/>
              </a:defRPr>
            </a:lvl5pPr>
            <a:lvl6pPr marL="25146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6pPr>
            <a:lvl7pPr marL="29718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7pPr>
            <a:lvl8pPr marL="34290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8pPr>
            <a:lvl9pPr marL="38862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9pPr>
          </a:lstStyle>
          <a:p>
            <a:pPr marL="0" indent="0">
              <a:defRPr/>
            </a:pPr>
            <a:r>
              <a:rPr lang="es-ES" altLang="es-ES" sz="1400" b="1" dirty="0">
                <a:solidFill>
                  <a:schemeClr val="accent1">
                    <a:lumMod val="50000"/>
                  </a:schemeClr>
                </a:solidFill>
              </a:rPr>
              <a:t>NORMAS PARA LA LIQUIDACIÓN Y TRAMITACIÓN DE </a:t>
            </a:r>
            <a:r>
              <a:rPr lang="es-ES" altLang="es-ES" sz="1400" b="1" dirty="0" smtClean="0">
                <a:solidFill>
                  <a:schemeClr val="accent1">
                    <a:lumMod val="50000"/>
                  </a:schemeClr>
                </a:solidFill>
              </a:rPr>
              <a:t>INDEMNIZACIONES</a:t>
            </a:r>
            <a:r>
              <a:rPr lang="es-ES" altLang="es-ES" sz="1400" b="1" dirty="0">
                <a:solidFill>
                  <a:schemeClr val="accent1">
                    <a:lumMod val="50000"/>
                  </a:schemeClr>
                </a:solidFill>
              </a:rPr>
              <a:t>: </a:t>
            </a:r>
            <a:r>
              <a:rPr lang="es-ES" altLang="es-ES" sz="1400" dirty="0">
                <a:solidFill>
                  <a:schemeClr val="accent1">
                    <a:lumMod val="50000"/>
                  </a:schemeClr>
                </a:solidFill>
              </a:rPr>
              <a:t>POR RAZÓN DEL SERVICIO Y GASTOS POR DESPLAZAMIENTO Y ESTANCIA DE PERSONAL EXTERNO</a:t>
            </a:r>
            <a:endParaRPr lang="es-ES" altLang="es-ES" sz="1400" kern="0" dirty="0">
              <a:solidFill>
                <a:schemeClr val="accent1">
                  <a:lumMod val="50000"/>
                </a:schemeClr>
              </a:solidFill>
            </a:endParaRPr>
          </a:p>
        </p:txBody>
      </p:sp>
      <p:graphicFrame>
        <p:nvGraphicFramePr>
          <p:cNvPr id="2" name="1 Tabla"/>
          <p:cNvGraphicFramePr>
            <a:graphicFrameLocks noGrp="1"/>
          </p:cNvGraphicFramePr>
          <p:nvPr>
            <p:extLst>
              <p:ext uri="{D42A27DB-BD31-4B8C-83A1-F6EECF244321}">
                <p14:modId xmlns:p14="http://schemas.microsoft.com/office/powerpoint/2010/main" val="2217386474"/>
              </p:ext>
            </p:extLst>
          </p:nvPr>
        </p:nvGraphicFramePr>
        <p:xfrm>
          <a:off x="1303063" y="1907629"/>
          <a:ext cx="4176463" cy="4912551"/>
        </p:xfrm>
        <a:graphic>
          <a:graphicData uri="http://schemas.openxmlformats.org/drawingml/2006/table">
            <a:tbl>
              <a:tblPr firstRow="1" bandRow="1">
                <a:tableStyleId>{5C22544A-7EE6-4342-B048-85BDC9FD1C3A}</a:tableStyleId>
              </a:tblPr>
              <a:tblGrid>
                <a:gridCol w="4176463"/>
              </a:tblGrid>
              <a:tr h="4320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000" b="1" i="0" u="none" strike="noStrike" kern="1200" baseline="0" dirty="0" smtClean="0">
                          <a:solidFill>
                            <a:schemeClr val="dk1"/>
                          </a:solidFill>
                          <a:latin typeface="+mn-lt"/>
                          <a:ea typeface="+mn-ea"/>
                          <a:cs typeface="+mn-cs"/>
                        </a:rPr>
                        <a:t>ART. 8. DEVENGO POR ALOJAMIENTO</a:t>
                      </a:r>
                      <a:endParaRPr lang="es-ES" sz="1000" b="1" i="0" u="none" strike="noStrike" kern="1200" baseline="0" dirty="0">
                        <a:solidFill>
                          <a:schemeClr val="dk1"/>
                        </a:solidFill>
                        <a:latin typeface="+mn-lt"/>
                        <a:ea typeface="+mn-ea"/>
                        <a:cs typeface="+mn-cs"/>
                      </a:endParaRPr>
                    </a:p>
                  </a:txBody>
                  <a:tcPr marL="91427" marR="91427" marT="45713" marB="45713" anchor="ctr">
                    <a:solidFill>
                      <a:schemeClr val="accent5">
                        <a:lumMod val="20000"/>
                        <a:lumOff val="80000"/>
                      </a:schemeClr>
                    </a:solidFill>
                  </a:tcPr>
                </a:tc>
              </a:tr>
              <a:tr h="1296144">
                <a:tc>
                  <a:txBody>
                    <a:bodyPr/>
                    <a:lstStyle/>
                    <a:p>
                      <a:pPr algn="just"/>
                      <a:endParaRPr lang="es-ES" sz="1000" b="0" i="0" u="none" strike="noStrike" kern="1200" baseline="0" dirty="0" smtClean="0">
                        <a:solidFill>
                          <a:schemeClr val="dk1"/>
                        </a:solidFill>
                        <a:latin typeface="+mn-lt"/>
                        <a:ea typeface="+mn-ea"/>
                        <a:cs typeface="+mn-cs"/>
                      </a:endParaRPr>
                    </a:p>
                    <a:p>
                      <a:pPr algn="just"/>
                      <a:r>
                        <a:rPr lang="es-ES" sz="1000" b="0" i="0" u="none" strike="noStrike" kern="1200" baseline="0" dirty="0" smtClean="0">
                          <a:solidFill>
                            <a:schemeClr val="dk1"/>
                          </a:solidFill>
                          <a:latin typeface="+mn-lt"/>
                          <a:ea typeface="+mn-ea"/>
                          <a:cs typeface="+mn-cs"/>
                        </a:rPr>
                        <a:t>2. La cantidad a indemnizar por alojamiento y </a:t>
                      </a:r>
                      <a:r>
                        <a:rPr lang="es-ES" sz="1000" b="1" i="0" u="none" strike="noStrike" kern="1200" baseline="0" dirty="0" smtClean="0">
                          <a:solidFill>
                            <a:srgbClr val="FF0000"/>
                          </a:solidFill>
                          <a:latin typeface="+mn-lt"/>
                          <a:ea typeface="+mn-ea"/>
                          <a:cs typeface="+mn-cs"/>
                        </a:rPr>
                        <a:t>desayuno</a:t>
                      </a:r>
                      <a:r>
                        <a:rPr lang="es-ES" sz="1000" b="0" i="0" u="none" strike="noStrike" kern="1200" baseline="0" dirty="0" smtClean="0">
                          <a:solidFill>
                            <a:schemeClr val="dk1"/>
                          </a:solidFill>
                          <a:latin typeface="+mn-lt"/>
                          <a:ea typeface="+mn-ea"/>
                          <a:cs typeface="+mn-cs"/>
                        </a:rPr>
                        <a:t> será el importe que se justifique documentalmente con el límite máximo reflejado por este concepto en las tablas de los Anexos I y II de las presentes normas. En cualquier caso, </a:t>
                      </a:r>
                      <a:r>
                        <a:rPr lang="es-ES" sz="1000" b="1" i="0" u="none" strike="noStrike" kern="1200" baseline="0" dirty="0" smtClean="0">
                          <a:solidFill>
                            <a:srgbClr val="FF0000"/>
                          </a:solidFill>
                          <a:latin typeface="+mn-lt"/>
                          <a:ea typeface="+mn-ea"/>
                          <a:cs typeface="+mn-cs"/>
                        </a:rPr>
                        <a:t>dentro del importe a indemnizar podrán estar incluidas las tasas o conceptos equivalentes por alojamiento en establecimiento turístico, en las localidades donde esté establecido </a:t>
                      </a:r>
                      <a:r>
                        <a:rPr lang="es-ES" sz="1000" b="1" i="0" u="none" strike="noStrike" kern="1200" baseline="0" dirty="0" smtClean="0">
                          <a:solidFill>
                            <a:srgbClr val="FF0000"/>
                          </a:solidFill>
                          <a:latin typeface="+mn-lt"/>
                          <a:ea typeface="+mn-ea"/>
                          <a:cs typeface="+mn-cs"/>
                        </a:rPr>
                        <a:t>.</a:t>
                      </a:r>
                      <a:endParaRPr lang="es-ES" sz="1000" b="1" i="0" u="none" strike="noStrike" kern="1200" baseline="0" dirty="0">
                        <a:solidFill>
                          <a:srgbClr val="FF0000"/>
                        </a:solidFill>
                        <a:latin typeface="+mn-lt"/>
                        <a:ea typeface="+mn-ea"/>
                        <a:cs typeface="+mn-cs"/>
                      </a:endParaRPr>
                    </a:p>
                  </a:txBody>
                  <a:tcPr marL="91427" marR="91427" marT="45713" marB="45713" anchor="ctr"/>
                </a:tc>
              </a:tr>
              <a:tr h="249512">
                <a:tc>
                  <a:txBody>
                    <a:bodyPr/>
                    <a:lstStyle/>
                    <a:p>
                      <a:pPr algn="just"/>
                      <a:r>
                        <a:rPr lang="es-ES" sz="1000" b="0" i="0" u="none" strike="noStrike" kern="1200" baseline="0" dirty="0" smtClean="0">
                          <a:solidFill>
                            <a:schemeClr val="dk1"/>
                          </a:solidFill>
                          <a:latin typeface="+mn-lt"/>
                          <a:ea typeface="+mn-ea"/>
                          <a:cs typeface="+mn-cs"/>
                        </a:rPr>
                        <a:t>5. Para la justificación del alojamiento, se presentará la factura original expedida directamente por el establecimiento hotelero. En el caso de que la reserva se hubiera efectuado a través de una agencia de viajes, sólo será necesaria la factura original expedida por dicha agencia. Como norma general, la factura deberá estar extendida con los datos fiscales de la Universidad de Granada, </a:t>
                      </a:r>
                      <a:r>
                        <a:rPr lang="es-ES" sz="1000" b="1" i="0" u="none" strike="noStrike" kern="1200" baseline="0" dirty="0" smtClean="0">
                          <a:solidFill>
                            <a:srgbClr val="FF0000"/>
                          </a:solidFill>
                          <a:latin typeface="+mn-lt"/>
                          <a:ea typeface="+mn-ea"/>
                          <a:cs typeface="+mn-cs"/>
                        </a:rPr>
                        <a:t>no obstante si la factura presentada por el interesado contiene sus datos fiscales, esta será igualmente válida, incorporándose en este último caso como parte de la indemnización a percibir, en su </a:t>
                      </a:r>
                      <a:r>
                        <a:rPr lang="es-ES" sz="1000" b="1" i="0" u="none" strike="noStrike" kern="1200" baseline="0" dirty="0" smtClean="0">
                          <a:solidFill>
                            <a:srgbClr val="FF0000"/>
                          </a:solidFill>
                          <a:latin typeface="+mn-lt"/>
                          <a:ea typeface="+mn-ea"/>
                          <a:cs typeface="+mn-cs"/>
                        </a:rPr>
                        <a:t>caso.</a:t>
                      </a:r>
                      <a:endParaRPr lang="es-ES" sz="1000" b="1" i="0" u="none" strike="noStrike" kern="1200" baseline="0" dirty="0" smtClean="0">
                        <a:solidFill>
                          <a:srgbClr val="FF0000"/>
                        </a:solidFill>
                        <a:latin typeface="+mn-lt"/>
                        <a:ea typeface="+mn-ea"/>
                        <a:cs typeface="+mn-cs"/>
                      </a:endParaRPr>
                    </a:p>
                  </a:txBody>
                  <a:tcPr marL="91427" marR="91427" marT="45713" marB="45713" anchor="ctr"/>
                </a:tc>
              </a:tr>
              <a:tr h="249512">
                <a:tc>
                  <a:txBody>
                    <a:bodyPr/>
                    <a:lstStyle/>
                    <a:p>
                      <a:pPr algn="just"/>
                      <a:endParaRPr lang="es-ES" sz="1000" b="0" i="0" u="none" strike="noStrike" kern="1200" baseline="0" dirty="0" smtClean="0">
                        <a:solidFill>
                          <a:schemeClr val="dk1"/>
                        </a:solidFill>
                        <a:latin typeface="+mn-lt"/>
                        <a:ea typeface="+mn-ea"/>
                        <a:cs typeface="+mn-cs"/>
                      </a:endParaRPr>
                    </a:p>
                    <a:p>
                      <a:pPr algn="just"/>
                      <a:r>
                        <a:rPr lang="es-ES" sz="1000" b="0" i="0" u="none" strike="noStrike" kern="1200" baseline="0" dirty="0" smtClean="0">
                          <a:solidFill>
                            <a:schemeClr val="dk1"/>
                          </a:solidFill>
                          <a:latin typeface="+mn-lt"/>
                          <a:ea typeface="+mn-ea"/>
                          <a:cs typeface="+mn-cs"/>
                        </a:rPr>
                        <a:t>8. En los casos en que se pernocte en transportes públicos no se percibirá importe alguno por </a:t>
                      </a:r>
                      <a:r>
                        <a:rPr lang="es-ES" sz="1000" b="0" i="0" u="none" strike="noStrike" kern="1200" baseline="0" dirty="0" smtClean="0">
                          <a:solidFill>
                            <a:schemeClr val="dk1"/>
                          </a:solidFill>
                          <a:latin typeface="+mn-lt"/>
                          <a:ea typeface="+mn-ea"/>
                          <a:cs typeface="+mn-cs"/>
                        </a:rPr>
                        <a:t>alojamiento.</a:t>
                      </a:r>
                      <a:endParaRPr lang="es-ES" sz="1000" b="0" i="0" u="none" strike="noStrike" kern="1200" baseline="0" dirty="0" smtClean="0">
                        <a:solidFill>
                          <a:schemeClr val="dk1"/>
                        </a:solidFill>
                        <a:latin typeface="+mn-lt"/>
                        <a:ea typeface="+mn-ea"/>
                        <a:cs typeface="+mn-cs"/>
                      </a:endParaRPr>
                    </a:p>
                    <a:p>
                      <a:pPr algn="just"/>
                      <a:endParaRPr lang="es-ES" sz="1000" b="1" i="0" u="none" strike="noStrike" kern="1200" baseline="0" dirty="0">
                        <a:solidFill>
                          <a:srgbClr val="FF0000"/>
                        </a:solidFill>
                        <a:latin typeface="+mn-lt"/>
                        <a:ea typeface="+mn-ea"/>
                        <a:cs typeface="+mn-cs"/>
                      </a:endParaRPr>
                    </a:p>
                  </a:txBody>
                  <a:tcPr marL="91427" marR="91427" marT="45713" marB="45713" anchor="ctr"/>
                </a:tc>
              </a:tr>
              <a:tr h="249512">
                <a:tc>
                  <a:txBody>
                    <a:bodyPr/>
                    <a:lstStyle/>
                    <a:p>
                      <a:pPr algn="just"/>
                      <a:endParaRPr lang="es-ES" sz="1000" b="0" i="0" u="none" strike="noStrike" kern="1200" baseline="0" dirty="0" smtClean="0">
                        <a:solidFill>
                          <a:schemeClr val="dk1"/>
                        </a:solidFill>
                        <a:latin typeface="+mn-lt"/>
                        <a:ea typeface="+mn-ea"/>
                        <a:cs typeface="+mn-cs"/>
                      </a:endParaRPr>
                    </a:p>
                    <a:p>
                      <a:pPr algn="just"/>
                      <a:r>
                        <a:rPr lang="es-ES" sz="1000" b="0" i="0" u="none" strike="noStrike" kern="1200" baseline="0" dirty="0" smtClean="0">
                          <a:solidFill>
                            <a:schemeClr val="dk1"/>
                          </a:solidFill>
                          <a:latin typeface="+mn-lt"/>
                          <a:ea typeface="+mn-ea"/>
                          <a:cs typeface="+mn-cs"/>
                        </a:rPr>
                        <a:t>9. Los titulares de los cargos referidos en el punto 4 del artículo 4, podrán optar por ser resarcidos de la cuantía exacta de los gastos realizados. Dicho régimen será igualmente aplicable al personal que forme parte de las delegaciones oficiales presididas por las autoridades a las que se hace </a:t>
                      </a:r>
                      <a:r>
                        <a:rPr lang="es-ES" sz="1000" b="0" i="0" u="none" strike="noStrike" kern="1200" baseline="0" dirty="0" smtClean="0">
                          <a:solidFill>
                            <a:schemeClr val="dk1"/>
                          </a:solidFill>
                          <a:latin typeface="+mn-lt"/>
                          <a:ea typeface="+mn-ea"/>
                          <a:cs typeface="+mn-cs"/>
                        </a:rPr>
                        <a:t>mención.</a:t>
                      </a:r>
                      <a:endParaRPr lang="es-ES" sz="1000" b="1" i="0" u="none" strike="noStrike" kern="1200" baseline="0" dirty="0">
                        <a:solidFill>
                          <a:srgbClr val="FF0000"/>
                        </a:solidFill>
                        <a:latin typeface="+mn-lt"/>
                        <a:ea typeface="+mn-ea"/>
                        <a:cs typeface="+mn-cs"/>
                      </a:endParaRPr>
                    </a:p>
                  </a:txBody>
                  <a:tcPr marL="91427" marR="91427" marT="45713" marB="45713" anchor="ctr"/>
                </a:tc>
              </a:tr>
            </a:tbl>
          </a:graphicData>
        </a:graphic>
      </p:graphicFrame>
      <p:graphicFrame>
        <p:nvGraphicFramePr>
          <p:cNvPr id="3" name="2 Tabla"/>
          <p:cNvGraphicFramePr>
            <a:graphicFrameLocks noGrp="1"/>
          </p:cNvGraphicFramePr>
          <p:nvPr>
            <p:extLst>
              <p:ext uri="{D42A27DB-BD31-4B8C-83A1-F6EECF244321}">
                <p14:modId xmlns:p14="http://schemas.microsoft.com/office/powerpoint/2010/main" val="2755022201"/>
              </p:ext>
            </p:extLst>
          </p:nvPr>
        </p:nvGraphicFramePr>
        <p:xfrm>
          <a:off x="5688384" y="1907629"/>
          <a:ext cx="3888432" cy="4960168"/>
        </p:xfrm>
        <a:graphic>
          <a:graphicData uri="http://schemas.openxmlformats.org/drawingml/2006/table">
            <a:tbl>
              <a:tblPr firstRow="1" bandRow="1">
                <a:tableStyleId>{5C22544A-7EE6-4342-B048-85BDC9FD1C3A}</a:tableStyleId>
              </a:tblPr>
              <a:tblGrid>
                <a:gridCol w="3888432"/>
              </a:tblGrid>
              <a:tr h="3600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000" b="1" i="0" u="none" strike="noStrike" kern="1200" baseline="0" dirty="0" smtClean="0">
                          <a:solidFill>
                            <a:schemeClr val="dk1"/>
                          </a:solidFill>
                          <a:latin typeface="+mn-lt"/>
                          <a:ea typeface="+mn-ea"/>
                          <a:cs typeface="+mn-cs"/>
                        </a:rPr>
                        <a:t>ART. 8. DEVENGO POR ALOJAMIENTO</a:t>
                      </a:r>
                      <a:endParaRPr lang="es-ES" sz="1000" b="1" i="0" u="none" strike="noStrike" kern="1200" baseline="0" dirty="0">
                        <a:solidFill>
                          <a:schemeClr val="dk1"/>
                        </a:solidFill>
                        <a:latin typeface="+mn-lt"/>
                        <a:ea typeface="+mn-ea"/>
                        <a:cs typeface="+mn-cs"/>
                      </a:endParaRPr>
                    </a:p>
                  </a:txBody>
                  <a:tcPr marL="91427" marR="91427" marT="45719" marB="45719" anchor="ctr">
                    <a:solidFill>
                      <a:schemeClr val="accent5">
                        <a:lumMod val="20000"/>
                        <a:lumOff val="80000"/>
                      </a:schemeClr>
                    </a:solidFill>
                  </a:tcPr>
                </a:tc>
              </a:tr>
              <a:tr h="1368152">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s-ES" sz="1000" b="0" i="0" u="none" strike="noStrike" kern="1200" baseline="0" dirty="0" smtClean="0">
                        <a:solidFill>
                          <a:schemeClr val="dk1"/>
                        </a:solidFill>
                        <a:latin typeface="+mn-lt"/>
                        <a:ea typeface="+mn-ea"/>
                        <a:cs typeface="+mn-cs"/>
                      </a:endParaRP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s-ES" sz="1000" b="0" i="1" u="none" strike="noStrike" kern="1200" baseline="0" dirty="0" smtClean="0">
                          <a:solidFill>
                            <a:schemeClr val="tx1"/>
                          </a:solidFill>
                          <a:latin typeface="+mn-lt"/>
                          <a:ea typeface="+mn-ea"/>
                          <a:cs typeface="+mn-cs"/>
                        </a:rPr>
                        <a:t>“NUEVA REDACCIÓN DEL PUNTO DEL ARTÍCULO”</a:t>
                      </a:r>
                    </a:p>
                    <a:p>
                      <a:pPr marL="171450" marR="0" indent="-171450" algn="just" defTabSz="914400" rtl="0" eaLnBrk="1" fontAlgn="auto" latinLnBrk="0" hangingPunct="1">
                        <a:lnSpc>
                          <a:spcPct val="100000"/>
                        </a:lnSpc>
                        <a:spcBef>
                          <a:spcPts val="0"/>
                        </a:spcBef>
                        <a:spcAft>
                          <a:spcPts val="0"/>
                        </a:spcAft>
                        <a:buClrTx/>
                        <a:buSzTx/>
                        <a:buFontTx/>
                        <a:buChar char="-"/>
                        <a:tabLst/>
                        <a:defRPr/>
                      </a:pPr>
                      <a:endParaRPr lang="es-ES" sz="1000" b="0" baseline="0" dirty="0" smtClean="0">
                        <a:solidFill>
                          <a:schemeClr val="tx1"/>
                        </a:solidFill>
                      </a:endParaRP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s-ES" sz="1000" b="1" baseline="0" dirty="0" smtClean="0">
                          <a:solidFill>
                            <a:schemeClr val="tx1"/>
                          </a:solidFill>
                        </a:rPr>
                        <a:t>EL </a:t>
                      </a:r>
                      <a:r>
                        <a:rPr lang="es-ES" sz="1000" b="1" u="sng" baseline="0" dirty="0" smtClean="0">
                          <a:solidFill>
                            <a:schemeClr val="tx1"/>
                          </a:solidFill>
                        </a:rPr>
                        <a:t>DESAYUNO</a:t>
                      </a:r>
                      <a:r>
                        <a:rPr lang="es-ES" sz="1000" b="1" baseline="0" dirty="0" smtClean="0">
                          <a:solidFill>
                            <a:schemeClr val="tx1"/>
                          </a:solidFill>
                        </a:rPr>
                        <a:t> Y/O </a:t>
                      </a:r>
                      <a:r>
                        <a:rPr lang="es-ES" sz="1000" b="1" u="sng" baseline="0" dirty="0" smtClean="0">
                          <a:solidFill>
                            <a:schemeClr val="tx1"/>
                          </a:solidFill>
                        </a:rPr>
                        <a:t>TASAS TURÍSTICAS</a:t>
                      </a:r>
                      <a:r>
                        <a:rPr lang="es-ES" sz="1000" b="1" baseline="0" dirty="0" smtClean="0">
                          <a:solidFill>
                            <a:schemeClr val="tx1"/>
                          </a:solidFill>
                        </a:rPr>
                        <a:t> PODRÁN ABONARSE SIEMPRE Y CUANDO ESTÉ INCLUIDO EN LA FACTURA DE ALOJAMIENTO Y NO SUPERE EL MÁXIMO ESTABLECIDO EN LA NORMATIVA</a:t>
                      </a:r>
                      <a:endParaRPr lang="es-ES" sz="1000" b="0" baseline="0" dirty="0" smtClean="0">
                        <a:solidFill>
                          <a:schemeClr val="tx1"/>
                        </a:solidFill>
                      </a:endParaRPr>
                    </a:p>
                    <a:p>
                      <a:pPr algn="just"/>
                      <a:endParaRPr lang="es-ES" sz="1000" b="0" i="0" u="none" strike="noStrike" kern="1200" baseline="0" dirty="0">
                        <a:solidFill>
                          <a:schemeClr val="dk1"/>
                        </a:solidFill>
                        <a:latin typeface="+mn-lt"/>
                        <a:ea typeface="+mn-ea"/>
                        <a:cs typeface="+mn-cs"/>
                      </a:endParaRPr>
                    </a:p>
                  </a:txBody>
                  <a:tcPr marL="91427" marR="91427" marT="45719" marB="45719" anchor="ctr"/>
                </a:tc>
              </a:tr>
              <a:tr h="1506058">
                <a:tc>
                  <a:txBody>
                    <a:bodyPr/>
                    <a:lstStyle/>
                    <a:p>
                      <a:pPr marL="171450" indent="-171450" algn="just">
                        <a:buFontTx/>
                        <a:buChar char="-"/>
                      </a:pPr>
                      <a:r>
                        <a:rPr lang="es-ES" sz="1000" b="0" i="1" u="none" strike="noStrike" kern="1200" baseline="0" dirty="0" smtClean="0">
                          <a:solidFill>
                            <a:schemeClr val="dk1"/>
                          </a:solidFill>
                          <a:latin typeface="+mn-lt"/>
                          <a:ea typeface="+mn-ea"/>
                          <a:cs typeface="+mn-cs"/>
                        </a:rPr>
                        <a:t>“SE AMPLÍA EL PUNTO 5 DEL ARTÍCULO”</a:t>
                      </a:r>
                    </a:p>
                    <a:p>
                      <a:pPr marL="171450" indent="-171450" algn="just">
                        <a:buFontTx/>
                        <a:buChar char="-"/>
                      </a:pPr>
                      <a:endParaRPr lang="es-ES" sz="1000" b="0" i="0" u="none" strike="noStrike" kern="1200" baseline="0" dirty="0" smtClean="0">
                        <a:solidFill>
                          <a:schemeClr val="dk1"/>
                        </a:solidFill>
                        <a:latin typeface="+mn-lt"/>
                        <a:ea typeface="+mn-ea"/>
                        <a:cs typeface="+mn-cs"/>
                      </a:endParaRPr>
                    </a:p>
                    <a:p>
                      <a:pPr marL="171450" indent="-171450" algn="just">
                        <a:buFontTx/>
                        <a:buChar char="-"/>
                      </a:pPr>
                      <a:r>
                        <a:rPr lang="es-ES" sz="1000" b="0" i="0" u="none" strike="noStrike" kern="1200" baseline="0" dirty="0" smtClean="0">
                          <a:solidFill>
                            <a:schemeClr val="dk1"/>
                          </a:solidFill>
                          <a:latin typeface="+mn-lt"/>
                          <a:ea typeface="+mn-ea"/>
                          <a:cs typeface="+mn-cs"/>
                        </a:rPr>
                        <a:t>LA FACTURA DEL ALOJAMIENTO PODRÁ EXPEDIRSE A  NOMBRE DEL COMISIONADO</a:t>
                      </a:r>
                    </a:p>
                    <a:p>
                      <a:pPr marL="0" indent="0" algn="just">
                        <a:buFontTx/>
                        <a:buNone/>
                      </a:pPr>
                      <a:endParaRPr lang="es-ES" sz="1000" b="0" i="0" u="none" strike="noStrike" kern="1200" baseline="0" dirty="0" smtClean="0">
                        <a:solidFill>
                          <a:schemeClr val="dk1"/>
                        </a:solidFill>
                        <a:latin typeface="+mn-lt"/>
                        <a:ea typeface="+mn-ea"/>
                        <a:cs typeface="+mn-cs"/>
                      </a:endParaRPr>
                    </a:p>
                  </a:txBody>
                  <a:tcPr marL="91427" marR="91427" marT="45719" marB="45719" anchor="ctr"/>
                </a:tc>
              </a:tr>
              <a:tr h="720080">
                <a:tc>
                  <a:txBody>
                    <a:bodyPr/>
                    <a:lstStyle/>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s-ES" sz="1000" b="0" i="1" u="none" strike="noStrike" kern="1200" baseline="0" dirty="0" smtClean="0">
                          <a:solidFill>
                            <a:schemeClr val="dk1"/>
                          </a:solidFill>
                          <a:latin typeface="+mn-lt"/>
                          <a:ea typeface="+mn-ea"/>
                          <a:cs typeface="+mn-cs"/>
                        </a:rPr>
                        <a:t>“NUEVO”</a:t>
                      </a:r>
                      <a:endParaRPr lang="es-ES" sz="1000" b="0" i="0" u="none" strike="noStrike" kern="1200" baseline="0" dirty="0" smtClean="0">
                        <a:solidFill>
                          <a:schemeClr val="tx1"/>
                        </a:solidFill>
                        <a:latin typeface="+mn-lt"/>
                        <a:ea typeface="+mn-ea"/>
                        <a:cs typeface="+mn-cs"/>
                      </a:endParaRPr>
                    </a:p>
                    <a:p>
                      <a:pPr marL="171450" indent="-171450" algn="just">
                        <a:buFontTx/>
                        <a:buChar char="-"/>
                      </a:pPr>
                      <a:endParaRPr lang="es-ES" sz="1000" b="1" i="0" u="none" strike="noStrike" kern="1200" baseline="0" dirty="0" smtClean="0">
                        <a:solidFill>
                          <a:schemeClr val="tx1"/>
                        </a:solidFill>
                        <a:latin typeface="+mn-lt"/>
                        <a:ea typeface="+mn-ea"/>
                        <a:cs typeface="+mn-cs"/>
                      </a:endParaRPr>
                    </a:p>
                    <a:p>
                      <a:pPr marL="171450" indent="-171450" algn="just">
                        <a:buFontTx/>
                        <a:buChar char="-"/>
                      </a:pPr>
                      <a:r>
                        <a:rPr lang="es-ES" sz="1000" b="0" i="0" u="none" strike="noStrike" kern="1200" baseline="0" dirty="0" smtClean="0">
                          <a:solidFill>
                            <a:schemeClr val="tx1"/>
                          </a:solidFill>
                          <a:latin typeface="+mn-lt"/>
                          <a:ea typeface="+mn-ea"/>
                          <a:cs typeface="+mn-cs"/>
                        </a:rPr>
                        <a:t>LA PERNOCTA EN TRANSPORTE PÚBLICO NO DARÁ LUGAR A INDEMNIZACIÓN</a:t>
                      </a:r>
                      <a:endParaRPr lang="es-ES" sz="1000" b="1" i="0" u="none" strike="noStrike" kern="1200" baseline="0" dirty="0">
                        <a:solidFill>
                          <a:srgbClr val="FF0000"/>
                        </a:solidFill>
                        <a:latin typeface="+mn-lt"/>
                        <a:ea typeface="+mn-ea"/>
                        <a:cs typeface="+mn-cs"/>
                      </a:endParaRPr>
                    </a:p>
                  </a:txBody>
                  <a:tcPr marL="91427" marR="91427" marT="45719" marB="45719" anchor="ctr"/>
                </a:tc>
              </a:tr>
              <a:tr h="870206">
                <a:tc>
                  <a:txBody>
                    <a:bodyPr/>
                    <a:lstStyle/>
                    <a:p>
                      <a:pPr marL="171450" marR="0" indent="-171450" algn="just" defTabSz="914400" rtl="0" eaLnBrk="1" fontAlgn="auto" latinLnBrk="0" hangingPunct="1">
                        <a:lnSpc>
                          <a:spcPct val="100000"/>
                        </a:lnSpc>
                        <a:spcBef>
                          <a:spcPts val="0"/>
                        </a:spcBef>
                        <a:spcAft>
                          <a:spcPts val="0"/>
                        </a:spcAft>
                        <a:buClrTx/>
                        <a:buSzTx/>
                        <a:buFontTx/>
                        <a:buChar char="-"/>
                        <a:tabLst/>
                        <a:defRPr/>
                      </a:pPr>
                      <a:endParaRPr lang="es-ES" sz="1000" b="0" i="0" u="none" strike="noStrike" kern="1200" baseline="0" dirty="0" smtClean="0">
                        <a:solidFill>
                          <a:schemeClr val="dk1"/>
                        </a:solidFill>
                        <a:latin typeface="+mn-lt"/>
                        <a:ea typeface="+mn-ea"/>
                        <a:cs typeface="+mn-cs"/>
                      </a:endParaRP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s-ES" sz="1000" b="0" i="1" u="none" strike="noStrike" kern="1200" baseline="0" dirty="0" smtClean="0">
                          <a:solidFill>
                            <a:schemeClr val="dk1"/>
                          </a:solidFill>
                          <a:latin typeface="+mn-lt"/>
                          <a:ea typeface="+mn-ea"/>
                          <a:cs typeface="+mn-cs"/>
                        </a:rPr>
                        <a:t>“NUEVO”</a:t>
                      </a:r>
                      <a:endParaRPr lang="es-ES" sz="1000" b="0" i="0" u="none" strike="noStrike" kern="1200" baseline="0" dirty="0" smtClean="0">
                        <a:solidFill>
                          <a:schemeClr val="tx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ES" sz="1000" b="0" i="0" u="none" strike="noStrike" kern="1200" baseline="0" dirty="0" smtClean="0">
                        <a:solidFill>
                          <a:schemeClr val="dk1"/>
                        </a:solidFill>
                        <a:latin typeface="+mn-lt"/>
                        <a:ea typeface="+mn-ea"/>
                        <a:cs typeface="+mn-cs"/>
                      </a:endParaRP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s-ES" sz="1000" b="0" i="0" u="none" strike="noStrike" kern="1200" baseline="0" dirty="0" smtClean="0">
                          <a:solidFill>
                            <a:schemeClr val="dk1"/>
                          </a:solidFill>
                          <a:latin typeface="+mn-lt"/>
                          <a:ea typeface="+mn-ea"/>
                          <a:cs typeface="+mn-cs"/>
                        </a:rPr>
                        <a:t>PARA LOS CARGOS QUE FIGURAN EN EL ARTICULO 4.4 PODRÁN OPTAR POR SER RESARCIDOS POR LA CUANTÍA EXACTA DE LOS GASTOS REALIZADOS</a:t>
                      </a:r>
                      <a:endParaRPr lang="es-ES" sz="1000" b="0" i="0" u="none" strike="noStrike" kern="1200" baseline="0" dirty="0">
                        <a:solidFill>
                          <a:schemeClr val="dk1"/>
                        </a:solidFill>
                        <a:latin typeface="+mn-lt"/>
                        <a:ea typeface="+mn-ea"/>
                        <a:cs typeface="+mn-cs"/>
                      </a:endParaRPr>
                    </a:p>
                  </a:txBody>
                  <a:tcPr marL="91427" marR="91427" marT="45719" marB="45719" anchor="ctr"/>
                </a:tc>
              </a:tr>
            </a:tbl>
          </a:graphicData>
        </a:graphic>
      </p:graphicFrame>
    </p:spTree>
    <p:extLst>
      <p:ext uri="{BB962C8B-B14F-4D97-AF65-F5344CB8AC3E}">
        <p14:creationId xmlns:p14="http://schemas.microsoft.com/office/powerpoint/2010/main" val="327339747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a:xfrm>
            <a:off x="2019300" y="157163"/>
            <a:ext cx="7700963" cy="706437"/>
          </a:xfrm>
        </p:spPr>
        <p:txBody>
          <a:bodyPr/>
          <a:lstStyle/>
          <a:p>
            <a:pPr eaLnBrk="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s-ES" altLang="es-ES" sz="2000" b="1" dirty="0"/>
              <a:t>BASES DE EJECUCIÓN DEL PRESUPUESTO 2018</a:t>
            </a:r>
            <a:endParaRPr lang="es-ES" sz="2000" dirty="0" smtClean="0"/>
          </a:p>
        </p:txBody>
      </p:sp>
      <p:sp>
        <p:nvSpPr>
          <p:cNvPr id="7" name="Rectangle 2"/>
          <p:cNvSpPr txBox="1">
            <a:spLocks noChangeArrowheads="1"/>
          </p:cNvSpPr>
          <p:nvPr/>
        </p:nvSpPr>
        <p:spPr bwMode="auto">
          <a:xfrm>
            <a:off x="1295400" y="1077913"/>
            <a:ext cx="8135938" cy="50800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txBody>
          <a:bodyPr lIns="0" tIns="28440" rIns="0" bIns="0"/>
          <a:lstStyle>
            <a:lvl1pPr marL="342900" indent="-342900" algn="l" defTabSz="449263" rtl="0" eaLnBrk="0" fontAlgn="base" hangingPunct="0">
              <a:lnSpc>
                <a:spcPct val="93000"/>
              </a:lnSpc>
              <a:spcBef>
                <a:spcPts val="1425"/>
              </a:spcBef>
              <a:spcAft>
                <a:spcPct val="0"/>
              </a:spcAft>
              <a:buClr>
                <a:srgbClr val="000000"/>
              </a:buClr>
              <a:buSzPct val="100000"/>
              <a:buFont typeface="Times New Roman" pitchFamily="18" charset="0"/>
              <a:defRPr sz="2800">
                <a:solidFill>
                  <a:srgbClr val="808080"/>
                </a:solidFill>
                <a:latin typeface="+mn-lt"/>
                <a:ea typeface="+mn-ea"/>
                <a:cs typeface="+mn-cs"/>
              </a:defRPr>
            </a:lvl1pPr>
            <a:lvl2pPr marL="742950" indent="-285750" algn="l" defTabSz="449263" rtl="0" eaLnBrk="0" fontAlgn="base" hangingPunct="0">
              <a:lnSpc>
                <a:spcPct val="93000"/>
              </a:lnSpc>
              <a:spcBef>
                <a:spcPts val="1138"/>
              </a:spcBef>
              <a:spcAft>
                <a:spcPct val="0"/>
              </a:spcAft>
              <a:buClr>
                <a:srgbClr val="000000"/>
              </a:buClr>
              <a:buSzPct val="100000"/>
              <a:buFont typeface="Times New Roman" pitchFamily="18" charset="0"/>
              <a:defRPr sz="2600">
                <a:solidFill>
                  <a:srgbClr val="808080"/>
                </a:solidFill>
                <a:latin typeface="+mn-lt"/>
                <a:ea typeface="+mn-ea"/>
                <a:cs typeface="+mn-cs"/>
              </a:defRPr>
            </a:lvl2pPr>
            <a:lvl3pPr marL="1143000" indent="-228600" algn="l" defTabSz="449263" rtl="0" eaLnBrk="0" fontAlgn="base" hangingPunct="0">
              <a:lnSpc>
                <a:spcPct val="93000"/>
              </a:lnSpc>
              <a:spcBef>
                <a:spcPts val="850"/>
              </a:spcBef>
              <a:spcAft>
                <a:spcPct val="0"/>
              </a:spcAft>
              <a:buClr>
                <a:srgbClr val="000000"/>
              </a:buClr>
              <a:buSzPct val="100000"/>
              <a:buFont typeface="Times New Roman" pitchFamily="18" charset="0"/>
              <a:defRPr sz="2400">
                <a:solidFill>
                  <a:srgbClr val="808080"/>
                </a:solidFill>
                <a:latin typeface="+mn-lt"/>
                <a:ea typeface="+mn-ea"/>
                <a:cs typeface="+mn-cs"/>
              </a:defRPr>
            </a:lvl3pPr>
            <a:lvl4pPr marL="1600200" indent="-228600" algn="l" defTabSz="449263" rtl="0" eaLnBrk="0" fontAlgn="base" hangingPunct="0">
              <a:lnSpc>
                <a:spcPct val="93000"/>
              </a:lnSpc>
              <a:spcBef>
                <a:spcPts val="575"/>
              </a:spcBef>
              <a:spcAft>
                <a:spcPct val="0"/>
              </a:spcAft>
              <a:buClr>
                <a:srgbClr val="000000"/>
              </a:buClr>
              <a:buSzPct val="100000"/>
              <a:buFont typeface="Times New Roman" pitchFamily="18" charset="0"/>
              <a:defRPr sz="2400">
                <a:solidFill>
                  <a:srgbClr val="808080"/>
                </a:solidFill>
                <a:latin typeface="+mn-lt"/>
                <a:ea typeface="+mn-ea"/>
                <a:cs typeface="+mn-cs"/>
              </a:defRPr>
            </a:lvl4pPr>
            <a:lvl5pPr marL="2057400" indent="-228600" algn="l" defTabSz="449263" rtl="0" eaLnBrk="0" fontAlgn="base" hangingPunct="0">
              <a:lnSpc>
                <a:spcPct val="93000"/>
              </a:lnSpc>
              <a:spcBef>
                <a:spcPts val="288"/>
              </a:spcBef>
              <a:spcAft>
                <a:spcPct val="0"/>
              </a:spcAft>
              <a:buClr>
                <a:srgbClr val="000000"/>
              </a:buClr>
              <a:buSzPct val="100000"/>
              <a:buFont typeface="Times New Roman" pitchFamily="18" charset="0"/>
              <a:defRPr sz="2000">
                <a:solidFill>
                  <a:srgbClr val="808080"/>
                </a:solidFill>
                <a:latin typeface="+mn-lt"/>
                <a:ea typeface="+mn-ea"/>
                <a:cs typeface="+mn-cs"/>
              </a:defRPr>
            </a:lvl5pPr>
            <a:lvl6pPr marL="25146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6pPr>
            <a:lvl7pPr marL="29718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7pPr>
            <a:lvl8pPr marL="34290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8pPr>
            <a:lvl9pPr marL="38862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9pPr>
          </a:lstStyle>
          <a:p>
            <a:pPr marL="0" indent="0">
              <a:defRPr/>
            </a:pPr>
            <a:r>
              <a:rPr lang="es-ES" altLang="es-ES" sz="1400" b="1" dirty="0">
                <a:solidFill>
                  <a:schemeClr val="accent1">
                    <a:lumMod val="50000"/>
                  </a:schemeClr>
                </a:solidFill>
              </a:rPr>
              <a:t>NORMAS PARA LA LIQUIDACIÓN Y TRAMITACIÓN DE </a:t>
            </a:r>
            <a:r>
              <a:rPr lang="es-ES" altLang="es-ES" sz="1400" b="1" dirty="0" smtClean="0">
                <a:solidFill>
                  <a:schemeClr val="accent1">
                    <a:lumMod val="50000"/>
                  </a:schemeClr>
                </a:solidFill>
              </a:rPr>
              <a:t>INDEMNIZACIONES</a:t>
            </a:r>
            <a:r>
              <a:rPr lang="es-ES" altLang="es-ES" sz="1400" b="1" dirty="0">
                <a:solidFill>
                  <a:schemeClr val="accent1">
                    <a:lumMod val="50000"/>
                  </a:schemeClr>
                </a:solidFill>
              </a:rPr>
              <a:t>: </a:t>
            </a:r>
            <a:r>
              <a:rPr lang="es-ES" altLang="es-ES" sz="1400" dirty="0">
                <a:solidFill>
                  <a:schemeClr val="accent1">
                    <a:lumMod val="50000"/>
                  </a:schemeClr>
                </a:solidFill>
              </a:rPr>
              <a:t>POR RAZÓN DEL SERVICIO Y GASTOS POR DESPLAZAMIENTO Y ESTANCIA DE PERSONAL EXTERNO</a:t>
            </a:r>
            <a:endParaRPr lang="es-ES" altLang="es-ES" sz="1400" kern="0" dirty="0">
              <a:solidFill>
                <a:schemeClr val="accent1">
                  <a:lumMod val="50000"/>
                </a:schemeClr>
              </a:solidFill>
            </a:endParaRPr>
          </a:p>
        </p:txBody>
      </p:sp>
      <p:graphicFrame>
        <p:nvGraphicFramePr>
          <p:cNvPr id="2" name="1 Tabla"/>
          <p:cNvGraphicFramePr>
            <a:graphicFrameLocks noGrp="1"/>
          </p:cNvGraphicFramePr>
          <p:nvPr>
            <p:extLst>
              <p:ext uri="{D42A27DB-BD31-4B8C-83A1-F6EECF244321}">
                <p14:modId xmlns:p14="http://schemas.microsoft.com/office/powerpoint/2010/main" val="1885828211"/>
              </p:ext>
            </p:extLst>
          </p:nvPr>
        </p:nvGraphicFramePr>
        <p:xfrm>
          <a:off x="1319291" y="1907629"/>
          <a:ext cx="4104455" cy="3960440"/>
        </p:xfrm>
        <a:graphic>
          <a:graphicData uri="http://schemas.openxmlformats.org/drawingml/2006/table">
            <a:tbl>
              <a:tblPr firstRow="1" bandRow="1">
                <a:tableStyleId>{5C22544A-7EE6-4342-B048-85BDC9FD1C3A}</a:tableStyleId>
              </a:tblPr>
              <a:tblGrid>
                <a:gridCol w="4104455"/>
              </a:tblGrid>
              <a:tr h="3600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000" b="1" i="0" u="none" strike="noStrike" kern="1200" baseline="0" dirty="0" smtClean="0">
                          <a:solidFill>
                            <a:schemeClr val="dk1"/>
                          </a:solidFill>
                          <a:latin typeface="+mn-lt"/>
                          <a:ea typeface="+mn-ea"/>
                          <a:cs typeface="+mn-cs"/>
                        </a:rPr>
                        <a:t>ART. 9. DEVENGO DE MANUTENCIÓN</a:t>
                      </a:r>
                      <a:endParaRPr lang="es-ES" sz="1000" b="1" i="0" u="none" strike="noStrike" kern="1200" baseline="0" dirty="0">
                        <a:solidFill>
                          <a:schemeClr val="dk1"/>
                        </a:solidFill>
                        <a:latin typeface="+mn-lt"/>
                        <a:ea typeface="+mn-ea"/>
                        <a:cs typeface="+mn-cs"/>
                      </a:endParaRPr>
                    </a:p>
                  </a:txBody>
                  <a:tcPr marL="91427" marR="91427" marT="45706" marB="45706" anchor="ctr">
                    <a:solidFill>
                      <a:schemeClr val="accent5">
                        <a:lumMod val="20000"/>
                        <a:lumOff val="80000"/>
                      </a:schemeClr>
                    </a:solidFill>
                  </a:tcPr>
                </a:tc>
              </a:tr>
              <a:tr h="864096">
                <a:tc>
                  <a:txBody>
                    <a:bodyPr/>
                    <a:lstStyle/>
                    <a:p>
                      <a:pPr algn="just"/>
                      <a:endParaRPr lang="es-ES" sz="1000" b="0" i="0" u="none" strike="noStrike" kern="1200" baseline="0" dirty="0" smtClean="0">
                        <a:solidFill>
                          <a:schemeClr val="dk1"/>
                        </a:solidFill>
                        <a:latin typeface="+mn-lt"/>
                        <a:ea typeface="+mn-ea"/>
                        <a:cs typeface="+mn-cs"/>
                      </a:endParaRPr>
                    </a:p>
                    <a:p>
                      <a:pPr algn="just"/>
                      <a:endParaRPr lang="es-ES" sz="1000" b="0" i="0" u="none" strike="noStrike" kern="1200" baseline="0" dirty="0" smtClean="0">
                        <a:solidFill>
                          <a:schemeClr val="dk1"/>
                        </a:solidFill>
                        <a:latin typeface="+mn-lt"/>
                        <a:ea typeface="+mn-ea"/>
                        <a:cs typeface="+mn-cs"/>
                      </a:endParaRPr>
                    </a:p>
                    <a:p>
                      <a:pPr algn="just"/>
                      <a:r>
                        <a:rPr lang="es-ES" sz="1000" b="0" i="0" u="none" strike="noStrike" kern="1200" baseline="0" dirty="0" smtClean="0">
                          <a:solidFill>
                            <a:schemeClr val="dk1"/>
                          </a:solidFill>
                          <a:latin typeface="+mn-lt"/>
                          <a:ea typeface="+mn-ea"/>
                          <a:cs typeface="+mn-cs"/>
                        </a:rPr>
                        <a:t>4. En ningún caso el desayuno se contemplará como parte de la dieta de manutención. </a:t>
                      </a:r>
                    </a:p>
                    <a:p>
                      <a:pPr algn="just"/>
                      <a:endParaRPr lang="es-ES" sz="1000" b="0" i="0" u="none" strike="noStrike" kern="1200" baseline="0" dirty="0">
                        <a:solidFill>
                          <a:schemeClr val="dk1"/>
                        </a:solidFill>
                        <a:latin typeface="+mn-lt"/>
                        <a:ea typeface="+mn-ea"/>
                        <a:cs typeface="+mn-cs"/>
                      </a:endParaRPr>
                    </a:p>
                  </a:txBody>
                  <a:tcPr marL="91427" marR="91427" marT="45706" marB="45706" anchor="ctr"/>
                </a:tc>
              </a:tr>
              <a:tr h="249512">
                <a:tc>
                  <a:txBody>
                    <a:bodyPr/>
                    <a:lstStyle/>
                    <a:p>
                      <a:pPr algn="just"/>
                      <a:r>
                        <a:rPr lang="es-ES" sz="1000" b="1" i="0" u="none" strike="noStrike" kern="1200" baseline="0" dirty="0" smtClean="0">
                          <a:solidFill>
                            <a:schemeClr val="dk1"/>
                          </a:solidFill>
                          <a:latin typeface="+mn-lt"/>
                          <a:ea typeface="+mn-ea"/>
                          <a:cs typeface="+mn-cs"/>
                        </a:rPr>
                        <a:t>ART. 12 LÍMITES DE DEVENGO SEGÚN DURACIÓN DE LA COMISIÓN</a:t>
                      </a:r>
                    </a:p>
                  </a:txBody>
                  <a:tcPr marL="91427" marR="91427" marT="45706" marB="45706" anchor="ctr"/>
                </a:tc>
              </a:tr>
              <a:tr h="2340092">
                <a:tc>
                  <a:txBody>
                    <a:bodyPr/>
                    <a:lstStyle/>
                    <a:p>
                      <a:pPr algn="just"/>
                      <a:endParaRPr lang="es-ES" sz="1000" b="0" i="0" u="none" strike="noStrike" kern="1200" baseline="0" dirty="0" smtClean="0">
                        <a:solidFill>
                          <a:schemeClr val="dk1"/>
                        </a:solidFill>
                        <a:latin typeface="+mn-lt"/>
                        <a:ea typeface="+mn-ea"/>
                        <a:cs typeface="+mn-cs"/>
                      </a:endParaRPr>
                    </a:p>
                    <a:p>
                      <a:pPr algn="just"/>
                      <a:endParaRPr lang="es-ES" sz="1000" b="0" i="0" u="none" strike="noStrike" kern="1200" baseline="0" dirty="0" smtClean="0">
                        <a:solidFill>
                          <a:schemeClr val="dk1"/>
                        </a:solidFill>
                        <a:latin typeface="+mn-lt"/>
                        <a:ea typeface="+mn-ea"/>
                        <a:cs typeface="+mn-cs"/>
                      </a:endParaRPr>
                    </a:p>
                    <a:p>
                      <a:pPr algn="just"/>
                      <a:r>
                        <a:rPr lang="es-ES" sz="1000" b="0" i="0" u="none" strike="noStrike" kern="1200" baseline="0" dirty="0" smtClean="0">
                          <a:solidFill>
                            <a:schemeClr val="dk1"/>
                          </a:solidFill>
                          <a:latin typeface="+mn-lt"/>
                          <a:ea typeface="+mn-ea"/>
                          <a:cs typeface="+mn-cs"/>
                        </a:rPr>
                        <a:t>2. En las comisiones de servicio cuya duración </a:t>
                      </a:r>
                      <a:r>
                        <a:rPr lang="es-ES" sz="1000" b="1" i="0" u="none" strike="noStrike" kern="1200" baseline="0" dirty="0" smtClean="0">
                          <a:solidFill>
                            <a:srgbClr val="FF0000"/>
                          </a:solidFill>
                          <a:latin typeface="+mn-lt"/>
                          <a:ea typeface="+mn-ea"/>
                          <a:cs typeface="+mn-cs"/>
                        </a:rPr>
                        <a:t>se prevea inicialmente </a:t>
                      </a:r>
                      <a:r>
                        <a:rPr lang="es-ES" sz="1000" b="1" i="0" u="none" strike="noStrike" kern="1200" baseline="0" dirty="0" smtClean="0">
                          <a:solidFill>
                            <a:schemeClr val="tx1"/>
                          </a:solidFill>
                          <a:latin typeface="+mn-lt"/>
                          <a:ea typeface="+mn-ea"/>
                          <a:cs typeface="+mn-cs"/>
                        </a:rPr>
                        <a:t>SUPERIOR </a:t>
                      </a:r>
                      <a:r>
                        <a:rPr lang="es-ES" sz="1000" b="1" i="0" u="none" strike="noStrike" kern="1200" baseline="0" dirty="0" smtClean="0">
                          <a:solidFill>
                            <a:srgbClr val="FF0000"/>
                          </a:solidFill>
                          <a:latin typeface="+mn-lt"/>
                          <a:ea typeface="+mn-ea"/>
                          <a:cs typeface="+mn-cs"/>
                        </a:rPr>
                        <a:t>a un mes en territorio nacional y a tres meses en territorio extranjero o cuando debido a las prórrogas concedidas el tiempo de la comisión supere igualmente dichos límites, </a:t>
                      </a:r>
                      <a:r>
                        <a:rPr lang="es-ES" sz="1000" b="0" i="0" u="none" strike="noStrike" kern="1200" baseline="0" dirty="0" smtClean="0">
                          <a:solidFill>
                            <a:schemeClr val="dk1"/>
                          </a:solidFill>
                          <a:latin typeface="+mn-lt"/>
                          <a:ea typeface="+mn-ea"/>
                          <a:cs typeface="+mn-cs"/>
                        </a:rPr>
                        <a:t>se percibirá:</a:t>
                      </a:r>
                    </a:p>
                    <a:p>
                      <a:pPr algn="just"/>
                      <a:endParaRPr lang="es-ES" sz="1000" b="0" i="0" u="none" strike="noStrike" kern="1200" baseline="0" dirty="0" smtClean="0">
                        <a:solidFill>
                          <a:schemeClr val="dk1"/>
                        </a:solidFill>
                        <a:latin typeface="+mn-lt"/>
                        <a:ea typeface="+mn-ea"/>
                        <a:cs typeface="+mn-cs"/>
                      </a:endParaRPr>
                    </a:p>
                    <a:p>
                      <a:pPr marL="171450" indent="-171450" algn="just">
                        <a:buFontTx/>
                        <a:buChar char="-"/>
                      </a:pPr>
                      <a:r>
                        <a:rPr lang="es-ES" sz="1000" b="0" i="0" u="none" strike="noStrike" kern="1200" baseline="0" dirty="0" smtClean="0">
                          <a:solidFill>
                            <a:schemeClr val="dk1"/>
                          </a:solidFill>
                          <a:latin typeface="+mn-lt"/>
                          <a:ea typeface="+mn-ea"/>
                          <a:cs typeface="+mn-cs"/>
                        </a:rPr>
                        <a:t>Por el primer mes de la comisión El 100% de la dieta </a:t>
                      </a:r>
                      <a:r>
                        <a:rPr lang="es-ES" sz="1000" b="0" i="0" u="none" strike="noStrike" kern="1200" baseline="0" dirty="0" smtClean="0">
                          <a:solidFill>
                            <a:schemeClr val="dk1"/>
                          </a:solidFill>
                          <a:latin typeface="+mn-lt"/>
                          <a:ea typeface="+mn-ea"/>
                          <a:cs typeface="+mn-cs"/>
                        </a:rPr>
                        <a:t>completa.</a:t>
                      </a:r>
                      <a:endParaRPr lang="es-ES" sz="1000" b="0" i="0" u="none" strike="noStrike" kern="1200" baseline="0" dirty="0" smtClean="0">
                        <a:solidFill>
                          <a:schemeClr val="dk1"/>
                        </a:solidFill>
                        <a:latin typeface="+mn-lt"/>
                        <a:ea typeface="+mn-ea"/>
                        <a:cs typeface="+mn-cs"/>
                      </a:endParaRPr>
                    </a:p>
                    <a:p>
                      <a:pPr marL="171450" indent="-171450" algn="just">
                        <a:buFontTx/>
                        <a:buChar char="-"/>
                      </a:pPr>
                      <a:endParaRPr lang="es-ES" sz="1000" b="0" i="0" u="none" strike="noStrike" kern="1200" baseline="0" dirty="0" smtClean="0">
                        <a:solidFill>
                          <a:schemeClr val="dk1"/>
                        </a:solidFill>
                        <a:latin typeface="+mn-lt"/>
                        <a:ea typeface="+mn-ea"/>
                        <a:cs typeface="+mn-cs"/>
                      </a:endParaRPr>
                    </a:p>
                    <a:p>
                      <a:pPr marL="171450" indent="-171450" algn="just">
                        <a:buFontTx/>
                        <a:buChar char="-"/>
                      </a:pPr>
                      <a:r>
                        <a:rPr lang="es-ES" sz="1000" b="0" i="0" u="none" strike="noStrike" kern="1200" baseline="0" dirty="0" smtClean="0">
                          <a:solidFill>
                            <a:schemeClr val="dk1"/>
                          </a:solidFill>
                          <a:latin typeface="+mn-lt"/>
                          <a:ea typeface="+mn-ea"/>
                          <a:cs typeface="+mn-cs"/>
                        </a:rPr>
                        <a:t>Por el tiempo restante que dure la comisión El 80% de la dieta </a:t>
                      </a:r>
                      <a:r>
                        <a:rPr lang="es-ES" sz="1000" b="0" i="0" u="none" strike="noStrike" kern="1200" baseline="0" dirty="0" smtClean="0">
                          <a:solidFill>
                            <a:schemeClr val="dk1"/>
                          </a:solidFill>
                          <a:latin typeface="+mn-lt"/>
                          <a:ea typeface="+mn-ea"/>
                          <a:cs typeface="+mn-cs"/>
                        </a:rPr>
                        <a:t>completa.</a:t>
                      </a:r>
                      <a:endParaRPr lang="es-ES" sz="1000" b="0" i="0" u="none" strike="noStrike" kern="1200" baseline="0" dirty="0" smtClean="0">
                        <a:solidFill>
                          <a:schemeClr val="dk1"/>
                        </a:solidFill>
                        <a:latin typeface="+mn-lt"/>
                        <a:ea typeface="+mn-ea"/>
                        <a:cs typeface="+mn-cs"/>
                      </a:endParaRPr>
                    </a:p>
                    <a:p>
                      <a:pPr marL="171450" indent="-171450" algn="just">
                        <a:buFontTx/>
                        <a:buChar char="-"/>
                      </a:pPr>
                      <a:endParaRPr lang="es-ES" sz="1000" b="0" i="0" u="none" strike="noStrike" kern="1200" baseline="0" dirty="0" smtClean="0">
                        <a:solidFill>
                          <a:schemeClr val="dk1"/>
                        </a:solidFill>
                        <a:latin typeface="+mn-lt"/>
                        <a:ea typeface="+mn-ea"/>
                        <a:cs typeface="+mn-cs"/>
                      </a:endParaRPr>
                    </a:p>
                  </a:txBody>
                  <a:tcPr marL="91427" marR="91427" marT="45706" marB="45706" anchor="ctr"/>
                </a:tc>
              </a:tr>
            </a:tbl>
          </a:graphicData>
        </a:graphic>
      </p:graphicFrame>
      <p:graphicFrame>
        <p:nvGraphicFramePr>
          <p:cNvPr id="3" name="2 Tabla"/>
          <p:cNvGraphicFramePr>
            <a:graphicFrameLocks noGrp="1"/>
          </p:cNvGraphicFramePr>
          <p:nvPr>
            <p:extLst>
              <p:ext uri="{D42A27DB-BD31-4B8C-83A1-F6EECF244321}">
                <p14:modId xmlns:p14="http://schemas.microsoft.com/office/powerpoint/2010/main" val="3951514409"/>
              </p:ext>
            </p:extLst>
          </p:nvPr>
        </p:nvGraphicFramePr>
        <p:xfrm>
          <a:off x="5616376" y="1907630"/>
          <a:ext cx="3960441" cy="3960440"/>
        </p:xfrm>
        <a:graphic>
          <a:graphicData uri="http://schemas.openxmlformats.org/drawingml/2006/table">
            <a:tbl>
              <a:tblPr firstRow="1" bandRow="1">
                <a:tableStyleId>{5C22544A-7EE6-4342-B048-85BDC9FD1C3A}</a:tableStyleId>
              </a:tblPr>
              <a:tblGrid>
                <a:gridCol w="3960441"/>
              </a:tblGrid>
              <a:tr h="37482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000" b="1" i="0" u="none" strike="noStrike" kern="1200" baseline="0" dirty="0" smtClean="0">
                          <a:solidFill>
                            <a:schemeClr val="dk1"/>
                          </a:solidFill>
                          <a:latin typeface="+mn-lt"/>
                          <a:ea typeface="+mn-ea"/>
                          <a:cs typeface="+mn-cs"/>
                        </a:rPr>
                        <a:t>ART. 9. DEVENGO DE MANUTENCIÓN</a:t>
                      </a:r>
                      <a:endParaRPr lang="es-ES" sz="1000" b="1" i="0" u="none" strike="noStrike" kern="1200" baseline="0" dirty="0">
                        <a:solidFill>
                          <a:schemeClr val="dk1"/>
                        </a:solidFill>
                        <a:latin typeface="+mn-lt"/>
                        <a:ea typeface="+mn-ea"/>
                        <a:cs typeface="+mn-cs"/>
                      </a:endParaRPr>
                    </a:p>
                  </a:txBody>
                  <a:tcPr marL="91427" marR="91427" anchor="ctr">
                    <a:solidFill>
                      <a:schemeClr val="accent5">
                        <a:lumMod val="20000"/>
                        <a:lumOff val="80000"/>
                      </a:schemeClr>
                    </a:solidFill>
                  </a:tcPr>
                </a:tc>
              </a:tr>
              <a:tr h="888482">
                <a:tc>
                  <a:txBody>
                    <a:bodyPr/>
                    <a:lstStyle/>
                    <a:p>
                      <a:pPr marL="171450" marR="0" indent="-171450" algn="just" defTabSz="914400" rtl="0" eaLnBrk="1" fontAlgn="auto" latinLnBrk="0" hangingPunct="1">
                        <a:lnSpc>
                          <a:spcPct val="100000"/>
                        </a:lnSpc>
                        <a:spcBef>
                          <a:spcPts val="0"/>
                        </a:spcBef>
                        <a:spcAft>
                          <a:spcPts val="0"/>
                        </a:spcAft>
                        <a:buClrTx/>
                        <a:buSzTx/>
                        <a:buFontTx/>
                        <a:buChar char="-"/>
                        <a:tabLst/>
                        <a:defRPr/>
                      </a:pPr>
                      <a:endParaRPr lang="es-ES" sz="1000" b="0" i="0" u="none" strike="noStrike" kern="1200" baseline="0" dirty="0" smtClean="0">
                        <a:solidFill>
                          <a:schemeClr val="dk1"/>
                        </a:solidFill>
                        <a:latin typeface="+mn-lt"/>
                        <a:ea typeface="+mn-ea"/>
                        <a:cs typeface="+mn-cs"/>
                      </a:endParaRP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s-ES" sz="1000" b="0" i="1" u="none" strike="noStrike" kern="1200" baseline="0" dirty="0" smtClean="0">
                          <a:solidFill>
                            <a:schemeClr val="dk1"/>
                          </a:solidFill>
                          <a:latin typeface="+mn-lt"/>
                          <a:ea typeface="+mn-ea"/>
                          <a:cs typeface="+mn-cs"/>
                        </a:rPr>
                        <a:t>“NUEVO”</a:t>
                      </a:r>
                      <a:endParaRPr lang="es-ES" sz="1000" b="0" i="0" u="none" strike="noStrike" kern="1200" baseline="0" dirty="0" smtClean="0">
                        <a:solidFill>
                          <a:schemeClr val="tx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ES" sz="1000" b="0" i="0" u="none" strike="noStrike" kern="1200" baseline="0" dirty="0" smtClean="0">
                        <a:solidFill>
                          <a:schemeClr val="dk1"/>
                        </a:solidFill>
                        <a:latin typeface="+mn-lt"/>
                        <a:ea typeface="+mn-ea"/>
                        <a:cs typeface="+mn-cs"/>
                      </a:endParaRP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s-ES" sz="1000" b="1" i="0" u="none" strike="noStrike" kern="1200" baseline="0" dirty="0" smtClean="0">
                          <a:solidFill>
                            <a:schemeClr val="dk1"/>
                          </a:solidFill>
                          <a:latin typeface="+mn-lt"/>
                          <a:ea typeface="+mn-ea"/>
                          <a:cs typeface="+mn-cs"/>
                        </a:rPr>
                        <a:t>EL DESAYUNO NO SE COMTEMPLA EN LA MANUTENCIÓN</a:t>
                      </a:r>
                    </a:p>
                    <a:p>
                      <a:pPr marL="0" marR="0" indent="0" algn="just" defTabSz="914400" rtl="0" eaLnBrk="1" fontAlgn="auto" latinLnBrk="0" hangingPunct="1">
                        <a:lnSpc>
                          <a:spcPct val="100000"/>
                        </a:lnSpc>
                        <a:spcBef>
                          <a:spcPts val="0"/>
                        </a:spcBef>
                        <a:spcAft>
                          <a:spcPts val="0"/>
                        </a:spcAft>
                        <a:buClrTx/>
                        <a:buSzTx/>
                        <a:buFontTx/>
                        <a:buNone/>
                        <a:tabLst/>
                        <a:defRPr/>
                      </a:pPr>
                      <a:endParaRPr lang="es-ES" sz="1000" b="1" i="0" u="none" strike="noStrike" kern="1200" baseline="0" dirty="0">
                        <a:solidFill>
                          <a:schemeClr val="dk1"/>
                        </a:solidFill>
                        <a:latin typeface="+mn-lt"/>
                        <a:ea typeface="+mn-ea"/>
                        <a:cs typeface="+mn-cs"/>
                      </a:endParaRPr>
                    </a:p>
                  </a:txBody>
                  <a:tcPr marL="91427" marR="91427" anchor="ctr"/>
                </a:tc>
              </a:tr>
              <a:tr h="4124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000" b="1" i="0" u="none" strike="noStrike" kern="1200" baseline="0" dirty="0" smtClean="0">
                          <a:solidFill>
                            <a:schemeClr val="dk1"/>
                          </a:solidFill>
                          <a:latin typeface="+mn-lt"/>
                          <a:ea typeface="+mn-ea"/>
                          <a:cs typeface="+mn-cs"/>
                        </a:rPr>
                        <a:t>ART. 12 LÍMITES DE DEVENGO SEGÚN DURACIÓN DE LA COMISIÓN</a:t>
                      </a:r>
                      <a:endParaRPr lang="es-ES" sz="1000" b="1" dirty="0">
                        <a:solidFill>
                          <a:schemeClr val="tx1"/>
                        </a:solidFill>
                      </a:endParaRPr>
                    </a:p>
                  </a:txBody>
                  <a:tcPr marL="91427" marR="91427" marT="45710" marB="45710" anchor="ctr"/>
                </a:tc>
              </a:tr>
              <a:tr h="2284647">
                <a:tc>
                  <a:txBody>
                    <a:bodyPr/>
                    <a:lstStyle/>
                    <a:p>
                      <a:pPr marL="171450" indent="-171450" algn="just">
                        <a:buFontTx/>
                        <a:buChar char="-"/>
                      </a:pPr>
                      <a:endParaRPr lang="es-ES" sz="1000" b="0" i="0" u="none" strike="noStrike" kern="1200" baseline="0" dirty="0" smtClean="0">
                        <a:solidFill>
                          <a:schemeClr val="dk1"/>
                        </a:solidFill>
                        <a:latin typeface="+mn-lt"/>
                        <a:ea typeface="+mn-ea"/>
                        <a:cs typeface="+mn-cs"/>
                      </a:endParaRP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s-ES" sz="1000" b="0" i="1" u="none" strike="noStrike" kern="1200" baseline="0" dirty="0" smtClean="0">
                          <a:solidFill>
                            <a:schemeClr val="tx1"/>
                          </a:solidFill>
                          <a:latin typeface="+mn-lt"/>
                          <a:ea typeface="+mn-ea"/>
                          <a:cs typeface="+mn-cs"/>
                        </a:rPr>
                        <a:t>“NUEVA REDACCIÓN”</a:t>
                      </a:r>
                    </a:p>
                    <a:p>
                      <a:pPr marL="171450" marR="0" indent="-171450" algn="just" defTabSz="914400" rtl="0" eaLnBrk="1" fontAlgn="auto" latinLnBrk="0" hangingPunct="1">
                        <a:lnSpc>
                          <a:spcPct val="100000"/>
                        </a:lnSpc>
                        <a:spcBef>
                          <a:spcPts val="0"/>
                        </a:spcBef>
                        <a:spcAft>
                          <a:spcPts val="0"/>
                        </a:spcAft>
                        <a:buClrTx/>
                        <a:buSzTx/>
                        <a:buFontTx/>
                        <a:buChar char="-"/>
                        <a:tabLst/>
                        <a:defRPr/>
                      </a:pPr>
                      <a:endParaRPr lang="es-ES" sz="1000" b="0" i="0" u="none" strike="noStrike" kern="1200" baseline="0" dirty="0" smtClean="0">
                        <a:solidFill>
                          <a:schemeClr val="tx1"/>
                        </a:solidFill>
                        <a:latin typeface="+mn-lt"/>
                        <a:ea typeface="+mn-ea"/>
                        <a:cs typeface="+mn-cs"/>
                      </a:endParaRPr>
                    </a:p>
                    <a:p>
                      <a:pPr marL="171450" indent="-171450" algn="just">
                        <a:buFontTx/>
                        <a:buChar char="-"/>
                      </a:pPr>
                      <a:endParaRPr lang="es-ES" sz="1000" b="0" i="0" u="none" strike="noStrike" kern="1200" baseline="0" dirty="0" smtClean="0">
                        <a:solidFill>
                          <a:schemeClr val="dk1"/>
                        </a:solidFill>
                        <a:latin typeface="+mn-lt"/>
                        <a:ea typeface="+mn-ea"/>
                        <a:cs typeface="+mn-cs"/>
                      </a:endParaRPr>
                    </a:p>
                    <a:p>
                      <a:pPr marL="171450" indent="-171450" algn="just">
                        <a:buFontTx/>
                        <a:buChar char="-"/>
                      </a:pPr>
                      <a:r>
                        <a:rPr lang="es-ES" sz="1000" b="0" i="0" u="none" strike="noStrike" kern="1200" baseline="0" dirty="0" smtClean="0">
                          <a:solidFill>
                            <a:schemeClr val="dk1"/>
                          </a:solidFill>
                          <a:latin typeface="+mn-lt"/>
                          <a:ea typeface="+mn-ea"/>
                          <a:cs typeface="+mn-cs"/>
                        </a:rPr>
                        <a:t>CUANDO A LA COMISIÓN DE SERVICIO SE LE PREVEA UNA DURACIÓN INICIAL DE </a:t>
                      </a:r>
                      <a:r>
                        <a:rPr lang="es-ES" sz="1000" b="1" i="0" u="sng" strike="noStrike" kern="1200" baseline="0" dirty="0" smtClean="0">
                          <a:solidFill>
                            <a:schemeClr val="dk1"/>
                          </a:solidFill>
                          <a:latin typeface="+mn-lt"/>
                          <a:ea typeface="+mn-ea"/>
                          <a:cs typeface="+mn-cs"/>
                        </a:rPr>
                        <a:t>MÁS DE UN 1 MES</a:t>
                      </a:r>
                      <a:r>
                        <a:rPr lang="es-ES" sz="1000" b="0" i="0" u="none" strike="noStrike" kern="1200" baseline="0" dirty="0" smtClean="0">
                          <a:solidFill>
                            <a:schemeClr val="dk1"/>
                          </a:solidFill>
                          <a:latin typeface="+mn-lt"/>
                          <a:ea typeface="+mn-ea"/>
                          <a:cs typeface="+mn-cs"/>
                        </a:rPr>
                        <a:t> EN TERRITORIO NACIONAL O </a:t>
                      </a:r>
                      <a:r>
                        <a:rPr lang="es-ES" sz="1000" b="1" i="0" u="sng" strike="noStrike" kern="1200" baseline="0" dirty="0" smtClean="0">
                          <a:solidFill>
                            <a:schemeClr val="dk1"/>
                          </a:solidFill>
                          <a:latin typeface="+mn-lt"/>
                          <a:ea typeface="+mn-ea"/>
                          <a:cs typeface="+mn-cs"/>
                        </a:rPr>
                        <a:t>MÁS DE 3 MESES</a:t>
                      </a:r>
                      <a:r>
                        <a:rPr lang="es-ES" sz="1000" b="0" i="0" u="none" strike="noStrike" kern="1200" baseline="0" dirty="0" smtClean="0">
                          <a:solidFill>
                            <a:schemeClr val="dk1"/>
                          </a:solidFill>
                          <a:latin typeface="+mn-lt"/>
                          <a:ea typeface="+mn-ea"/>
                          <a:cs typeface="+mn-cs"/>
                        </a:rPr>
                        <a:t> EN TERRITORIO EXTRANJERO INCLUIDAS LAS PRÓRROGAS SE PERCIBIRÁ:</a:t>
                      </a:r>
                    </a:p>
                    <a:p>
                      <a:pPr marL="171450" indent="-171450" algn="just">
                        <a:buFontTx/>
                        <a:buChar char="-"/>
                      </a:pPr>
                      <a:endParaRPr lang="es-ES" sz="1000" b="0" i="0" u="none" strike="noStrike" kern="1200" baseline="0" dirty="0" smtClean="0">
                        <a:solidFill>
                          <a:schemeClr val="dk1"/>
                        </a:solidFill>
                        <a:latin typeface="+mn-lt"/>
                        <a:ea typeface="+mn-ea"/>
                        <a:cs typeface="+mn-cs"/>
                      </a:endParaRPr>
                    </a:p>
                    <a:p>
                      <a:pPr marL="171450" indent="-171450" algn="just">
                        <a:buFontTx/>
                        <a:buChar char="-"/>
                      </a:pPr>
                      <a:r>
                        <a:rPr lang="es-ES" sz="1000" b="0" i="0" u="none" strike="noStrike" kern="1200" baseline="0" dirty="0" smtClean="0">
                          <a:solidFill>
                            <a:schemeClr val="dk1"/>
                          </a:solidFill>
                          <a:latin typeface="+mn-lt"/>
                          <a:ea typeface="+mn-ea"/>
                          <a:cs typeface="+mn-cs"/>
                        </a:rPr>
                        <a:t>EL PRIMER MES EL </a:t>
                      </a:r>
                      <a:r>
                        <a:rPr lang="es-ES" sz="1000" b="1" i="0" u="none" strike="noStrike" kern="1200" baseline="0" dirty="0" smtClean="0">
                          <a:solidFill>
                            <a:schemeClr val="dk1"/>
                          </a:solidFill>
                          <a:latin typeface="+mn-lt"/>
                          <a:ea typeface="+mn-ea"/>
                          <a:cs typeface="+mn-cs"/>
                        </a:rPr>
                        <a:t>100 % </a:t>
                      </a:r>
                    </a:p>
                    <a:p>
                      <a:pPr marL="171450" indent="-171450" algn="just">
                        <a:buFontTx/>
                        <a:buChar char="-"/>
                      </a:pPr>
                      <a:r>
                        <a:rPr lang="es-ES" sz="1000" b="0" i="0" u="none" strike="noStrike" kern="1200" baseline="0" dirty="0" smtClean="0">
                          <a:solidFill>
                            <a:schemeClr val="dk1"/>
                          </a:solidFill>
                          <a:latin typeface="+mn-lt"/>
                          <a:ea typeface="+mn-ea"/>
                          <a:cs typeface="+mn-cs"/>
                        </a:rPr>
                        <a:t>EL TIEMPO RESTANTE EL</a:t>
                      </a:r>
                      <a:r>
                        <a:rPr lang="es-ES" sz="1000" b="1" i="0" u="none" strike="noStrike" kern="1200" baseline="0" dirty="0" smtClean="0">
                          <a:solidFill>
                            <a:schemeClr val="dk1"/>
                          </a:solidFill>
                          <a:latin typeface="+mn-lt"/>
                          <a:ea typeface="+mn-ea"/>
                          <a:cs typeface="+mn-cs"/>
                        </a:rPr>
                        <a:t> 80 %</a:t>
                      </a:r>
                    </a:p>
                    <a:p>
                      <a:pPr marL="171450" indent="-171450" algn="just">
                        <a:buFontTx/>
                        <a:buChar char="-"/>
                      </a:pPr>
                      <a:endParaRPr lang="es-ES" sz="900" b="0" i="0" u="none" strike="noStrike" kern="1200" baseline="0" dirty="0" smtClean="0">
                        <a:solidFill>
                          <a:schemeClr val="dk1"/>
                        </a:solidFill>
                        <a:latin typeface="+mn-lt"/>
                        <a:ea typeface="+mn-ea"/>
                        <a:cs typeface="+mn-cs"/>
                      </a:endParaRPr>
                    </a:p>
                    <a:p>
                      <a:pPr marL="171450" indent="-171450" algn="just">
                        <a:buFontTx/>
                        <a:buChar char="-"/>
                      </a:pPr>
                      <a:endParaRPr lang="es-ES" sz="900" b="0" i="0" u="none" strike="noStrike" kern="1200" baseline="0" dirty="0" smtClean="0">
                        <a:solidFill>
                          <a:schemeClr val="dk1"/>
                        </a:solidFill>
                        <a:latin typeface="+mn-lt"/>
                        <a:ea typeface="+mn-ea"/>
                        <a:cs typeface="+mn-cs"/>
                      </a:endParaRPr>
                    </a:p>
                  </a:txBody>
                  <a:tcPr marL="91427" marR="91427" marT="45710" marB="45710" anchor="ctr"/>
                </a:tc>
              </a:tr>
            </a:tbl>
          </a:graphicData>
        </a:graphic>
      </p:graphicFrame>
    </p:spTree>
    <p:extLst>
      <p:ext uri="{BB962C8B-B14F-4D97-AF65-F5344CB8AC3E}">
        <p14:creationId xmlns:p14="http://schemas.microsoft.com/office/powerpoint/2010/main" val="411443975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a:xfrm>
            <a:off x="2019300" y="157163"/>
            <a:ext cx="7700963" cy="706437"/>
          </a:xfrm>
        </p:spPr>
        <p:txBody>
          <a:bodyPr/>
          <a:lstStyle/>
          <a:p>
            <a:pPr eaLnBrk="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s-ES" altLang="es-ES" sz="2000" b="1" dirty="0"/>
              <a:t>BASES DE EJECUCIÓN DEL PRESUPUESTO 2018</a:t>
            </a:r>
            <a:endParaRPr lang="es-ES" sz="2000" dirty="0" smtClean="0"/>
          </a:p>
        </p:txBody>
      </p:sp>
      <p:sp>
        <p:nvSpPr>
          <p:cNvPr id="7" name="Rectangle 2"/>
          <p:cNvSpPr txBox="1">
            <a:spLocks noChangeArrowheads="1"/>
          </p:cNvSpPr>
          <p:nvPr/>
        </p:nvSpPr>
        <p:spPr bwMode="auto">
          <a:xfrm>
            <a:off x="1295400" y="1077913"/>
            <a:ext cx="8135938" cy="50800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txBody>
          <a:bodyPr lIns="0" tIns="28440" rIns="0" bIns="0"/>
          <a:lstStyle>
            <a:lvl1pPr marL="342900" indent="-342900" algn="l" defTabSz="449263" rtl="0" eaLnBrk="0" fontAlgn="base" hangingPunct="0">
              <a:lnSpc>
                <a:spcPct val="93000"/>
              </a:lnSpc>
              <a:spcBef>
                <a:spcPts val="1425"/>
              </a:spcBef>
              <a:spcAft>
                <a:spcPct val="0"/>
              </a:spcAft>
              <a:buClr>
                <a:srgbClr val="000000"/>
              </a:buClr>
              <a:buSzPct val="100000"/>
              <a:buFont typeface="Times New Roman" pitchFamily="18" charset="0"/>
              <a:defRPr sz="2800">
                <a:solidFill>
                  <a:srgbClr val="808080"/>
                </a:solidFill>
                <a:latin typeface="+mn-lt"/>
                <a:ea typeface="+mn-ea"/>
                <a:cs typeface="+mn-cs"/>
              </a:defRPr>
            </a:lvl1pPr>
            <a:lvl2pPr marL="742950" indent="-285750" algn="l" defTabSz="449263" rtl="0" eaLnBrk="0" fontAlgn="base" hangingPunct="0">
              <a:lnSpc>
                <a:spcPct val="93000"/>
              </a:lnSpc>
              <a:spcBef>
                <a:spcPts val="1138"/>
              </a:spcBef>
              <a:spcAft>
                <a:spcPct val="0"/>
              </a:spcAft>
              <a:buClr>
                <a:srgbClr val="000000"/>
              </a:buClr>
              <a:buSzPct val="100000"/>
              <a:buFont typeface="Times New Roman" pitchFamily="18" charset="0"/>
              <a:defRPr sz="2600">
                <a:solidFill>
                  <a:srgbClr val="808080"/>
                </a:solidFill>
                <a:latin typeface="+mn-lt"/>
                <a:ea typeface="+mn-ea"/>
                <a:cs typeface="+mn-cs"/>
              </a:defRPr>
            </a:lvl2pPr>
            <a:lvl3pPr marL="1143000" indent="-228600" algn="l" defTabSz="449263" rtl="0" eaLnBrk="0" fontAlgn="base" hangingPunct="0">
              <a:lnSpc>
                <a:spcPct val="93000"/>
              </a:lnSpc>
              <a:spcBef>
                <a:spcPts val="850"/>
              </a:spcBef>
              <a:spcAft>
                <a:spcPct val="0"/>
              </a:spcAft>
              <a:buClr>
                <a:srgbClr val="000000"/>
              </a:buClr>
              <a:buSzPct val="100000"/>
              <a:buFont typeface="Times New Roman" pitchFamily="18" charset="0"/>
              <a:defRPr sz="2400">
                <a:solidFill>
                  <a:srgbClr val="808080"/>
                </a:solidFill>
                <a:latin typeface="+mn-lt"/>
                <a:ea typeface="+mn-ea"/>
                <a:cs typeface="+mn-cs"/>
              </a:defRPr>
            </a:lvl3pPr>
            <a:lvl4pPr marL="1600200" indent="-228600" algn="l" defTabSz="449263" rtl="0" eaLnBrk="0" fontAlgn="base" hangingPunct="0">
              <a:lnSpc>
                <a:spcPct val="93000"/>
              </a:lnSpc>
              <a:spcBef>
                <a:spcPts val="575"/>
              </a:spcBef>
              <a:spcAft>
                <a:spcPct val="0"/>
              </a:spcAft>
              <a:buClr>
                <a:srgbClr val="000000"/>
              </a:buClr>
              <a:buSzPct val="100000"/>
              <a:buFont typeface="Times New Roman" pitchFamily="18" charset="0"/>
              <a:defRPr sz="2400">
                <a:solidFill>
                  <a:srgbClr val="808080"/>
                </a:solidFill>
                <a:latin typeface="+mn-lt"/>
                <a:ea typeface="+mn-ea"/>
                <a:cs typeface="+mn-cs"/>
              </a:defRPr>
            </a:lvl4pPr>
            <a:lvl5pPr marL="2057400" indent="-228600" algn="l" defTabSz="449263" rtl="0" eaLnBrk="0" fontAlgn="base" hangingPunct="0">
              <a:lnSpc>
                <a:spcPct val="93000"/>
              </a:lnSpc>
              <a:spcBef>
                <a:spcPts val="288"/>
              </a:spcBef>
              <a:spcAft>
                <a:spcPct val="0"/>
              </a:spcAft>
              <a:buClr>
                <a:srgbClr val="000000"/>
              </a:buClr>
              <a:buSzPct val="100000"/>
              <a:buFont typeface="Times New Roman" pitchFamily="18" charset="0"/>
              <a:defRPr sz="2000">
                <a:solidFill>
                  <a:srgbClr val="808080"/>
                </a:solidFill>
                <a:latin typeface="+mn-lt"/>
                <a:ea typeface="+mn-ea"/>
                <a:cs typeface="+mn-cs"/>
              </a:defRPr>
            </a:lvl5pPr>
            <a:lvl6pPr marL="25146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6pPr>
            <a:lvl7pPr marL="29718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7pPr>
            <a:lvl8pPr marL="34290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8pPr>
            <a:lvl9pPr marL="38862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9pPr>
          </a:lstStyle>
          <a:p>
            <a:pPr marL="0" indent="0">
              <a:defRPr/>
            </a:pPr>
            <a:r>
              <a:rPr lang="es-ES" altLang="es-ES" sz="1400" b="1" dirty="0">
                <a:solidFill>
                  <a:schemeClr val="accent1">
                    <a:lumMod val="50000"/>
                  </a:schemeClr>
                </a:solidFill>
              </a:rPr>
              <a:t>NORMAS PARA LA LIQUIDACIÓN Y TRAMITACIÓN DE </a:t>
            </a:r>
            <a:r>
              <a:rPr lang="es-ES" altLang="es-ES" sz="1400" b="1" dirty="0" smtClean="0">
                <a:solidFill>
                  <a:schemeClr val="accent1">
                    <a:lumMod val="50000"/>
                  </a:schemeClr>
                </a:solidFill>
              </a:rPr>
              <a:t>INDEMNIZACIONES</a:t>
            </a:r>
            <a:r>
              <a:rPr lang="es-ES" altLang="es-ES" sz="1400" b="1" dirty="0">
                <a:solidFill>
                  <a:schemeClr val="accent1">
                    <a:lumMod val="50000"/>
                  </a:schemeClr>
                </a:solidFill>
              </a:rPr>
              <a:t>: </a:t>
            </a:r>
            <a:r>
              <a:rPr lang="es-ES" altLang="es-ES" sz="1400" dirty="0">
                <a:solidFill>
                  <a:schemeClr val="accent1">
                    <a:lumMod val="50000"/>
                  </a:schemeClr>
                </a:solidFill>
              </a:rPr>
              <a:t>POR RAZÓN DEL SERVICIO Y GASTOS POR DESPLAZAMIENTO Y ESTANCIA DE PERSONAL EXTERNO</a:t>
            </a:r>
            <a:endParaRPr lang="es-ES" altLang="es-ES" sz="1400" kern="0" dirty="0">
              <a:solidFill>
                <a:schemeClr val="accent1">
                  <a:lumMod val="50000"/>
                </a:schemeClr>
              </a:solidFill>
            </a:endParaRPr>
          </a:p>
        </p:txBody>
      </p:sp>
      <p:graphicFrame>
        <p:nvGraphicFramePr>
          <p:cNvPr id="2" name="1 Tabla"/>
          <p:cNvGraphicFramePr>
            <a:graphicFrameLocks noGrp="1"/>
          </p:cNvGraphicFramePr>
          <p:nvPr>
            <p:extLst>
              <p:ext uri="{D42A27DB-BD31-4B8C-83A1-F6EECF244321}">
                <p14:modId xmlns:p14="http://schemas.microsoft.com/office/powerpoint/2010/main" val="3502757793"/>
              </p:ext>
            </p:extLst>
          </p:nvPr>
        </p:nvGraphicFramePr>
        <p:xfrm>
          <a:off x="1295400" y="1800608"/>
          <a:ext cx="4104455" cy="4528441"/>
        </p:xfrm>
        <a:graphic>
          <a:graphicData uri="http://schemas.openxmlformats.org/drawingml/2006/table">
            <a:tbl>
              <a:tblPr firstRow="1" bandRow="1">
                <a:tableStyleId>{5C22544A-7EE6-4342-B048-85BDC9FD1C3A}</a:tableStyleId>
              </a:tblPr>
              <a:tblGrid>
                <a:gridCol w="4104455"/>
              </a:tblGrid>
              <a:tr h="648072">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ES" sz="1000" b="1" i="0" u="none" strike="noStrike" kern="1200" baseline="0" dirty="0" smtClean="0">
                          <a:solidFill>
                            <a:schemeClr val="dk1"/>
                          </a:solidFill>
                          <a:latin typeface="+mn-lt"/>
                          <a:ea typeface="+mn-ea"/>
                          <a:cs typeface="+mn-cs"/>
                        </a:rPr>
                        <a:t>ART. 12 BIS.  CUANTÍA DE LA INDEMNIZACIÓN EN COMISIONES DE SERVICIO CON LA CONSIDERACIÓN DE RESIDENCIA EVENTUAL </a:t>
                      </a:r>
                      <a:r>
                        <a:rPr lang="es-ES" sz="1000" b="1" i="1" u="none" strike="noStrike" kern="1200" baseline="0" dirty="0" smtClean="0">
                          <a:solidFill>
                            <a:srgbClr val="FF0000"/>
                          </a:solidFill>
                          <a:latin typeface="+mn-lt"/>
                          <a:ea typeface="+mn-ea"/>
                          <a:cs typeface="+mn-cs"/>
                        </a:rPr>
                        <a:t>(NEW)</a:t>
                      </a:r>
                      <a:endParaRPr lang="es-ES" sz="1000" b="1" i="0" u="none" strike="noStrike" kern="1200" baseline="0" dirty="0">
                        <a:solidFill>
                          <a:schemeClr val="dk1"/>
                        </a:solidFill>
                        <a:latin typeface="+mn-lt"/>
                        <a:ea typeface="+mn-ea"/>
                        <a:cs typeface="+mn-cs"/>
                      </a:endParaRPr>
                    </a:p>
                  </a:txBody>
                  <a:tcPr marL="91427" marR="91427" marT="45705" marB="45705" anchor="ctr">
                    <a:solidFill>
                      <a:schemeClr val="accent5">
                        <a:lumMod val="20000"/>
                        <a:lumOff val="80000"/>
                      </a:schemeClr>
                    </a:solidFill>
                  </a:tcPr>
                </a:tc>
              </a:tr>
              <a:tr h="1259149">
                <a:tc>
                  <a:txBody>
                    <a:bodyPr/>
                    <a:lstStyle/>
                    <a:p>
                      <a:pPr algn="just"/>
                      <a:endParaRPr lang="es-ES" sz="1000" b="0" i="0" u="none" strike="noStrike" kern="1200" baseline="0" dirty="0" smtClean="0">
                        <a:solidFill>
                          <a:schemeClr val="dk1"/>
                        </a:solidFill>
                        <a:latin typeface="+mn-lt"/>
                        <a:ea typeface="+mn-ea"/>
                        <a:cs typeface="+mn-cs"/>
                      </a:endParaRPr>
                    </a:p>
                    <a:p>
                      <a:pPr algn="just"/>
                      <a:r>
                        <a:rPr lang="es-ES" sz="1000" b="0" i="0" u="none" strike="noStrike" kern="1200" baseline="0" dirty="0" smtClean="0">
                          <a:solidFill>
                            <a:schemeClr val="dk1"/>
                          </a:solidFill>
                          <a:latin typeface="+mn-lt"/>
                          <a:ea typeface="+mn-ea"/>
                          <a:cs typeface="+mn-cs"/>
                        </a:rPr>
                        <a:t>1. La cuantía del importe a indemnizar por comisiones con la consideración de residencia eventual será fijada por el mismo órgano que autorice la comisión dentro del límite máximo del 80 por 100 del importe de las dietas enteras que correspondería con arreglo a lo dispuesto en los Anexos I y II</a:t>
                      </a:r>
                      <a:r>
                        <a:rPr lang="es-ES" sz="1000" b="0" i="0" u="none" strike="noStrike" kern="1200" baseline="0" dirty="0" smtClean="0">
                          <a:solidFill>
                            <a:schemeClr val="dk1"/>
                          </a:solidFill>
                          <a:latin typeface="+mn-lt"/>
                          <a:ea typeface="+mn-ea"/>
                          <a:cs typeface="+mn-cs"/>
                        </a:rPr>
                        <a:t>.).</a:t>
                      </a:r>
                      <a:endParaRPr lang="es-ES" sz="1000" b="0" i="0" u="none" strike="noStrike" kern="1200" baseline="0" dirty="0" smtClean="0">
                        <a:solidFill>
                          <a:schemeClr val="dk1"/>
                        </a:solidFill>
                        <a:latin typeface="+mn-lt"/>
                        <a:ea typeface="+mn-ea"/>
                        <a:cs typeface="+mn-cs"/>
                      </a:endParaRPr>
                    </a:p>
                    <a:p>
                      <a:pPr algn="just"/>
                      <a:endParaRPr lang="es-ES" sz="1000" b="1" i="0" u="none" strike="noStrike" kern="1200" baseline="0" dirty="0">
                        <a:solidFill>
                          <a:srgbClr val="FF0000"/>
                        </a:solidFill>
                        <a:latin typeface="+mn-lt"/>
                        <a:ea typeface="+mn-ea"/>
                        <a:cs typeface="+mn-cs"/>
                      </a:endParaRPr>
                    </a:p>
                  </a:txBody>
                  <a:tcPr marL="91427" marR="91427" marT="45705" marB="45705" anchor="ctr"/>
                </a:tc>
              </a:tr>
              <a:tr h="249512">
                <a:tc>
                  <a:txBody>
                    <a:bodyPr/>
                    <a:lstStyle/>
                    <a:p>
                      <a:pPr algn="just"/>
                      <a:endParaRPr lang="es-ES" sz="1000" b="0" i="0" u="none" strike="noStrike" kern="1200" baseline="0" dirty="0" smtClean="0">
                        <a:solidFill>
                          <a:schemeClr val="dk1"/>
                        </a:solidFill>
                        <a:latin typeface="+mn-lt"/>
                        <a:ea typeface="+mn-ea"/>
                        <a:cs typeface="+mn-cs"/>
                      </a:endParaRPr>
                    </a:p>
                    <a:p>
                      <a:pPr algn="just"/>
                      <a:r>
                        <a:rPr lang="es-ES" sz="1000" b="0" i="0" u="none" strike="noStrike" kern="1200" baseline="0" dirty="0" smtClean="0">
                          <a:solidFill>
                            <a:schemeClr val="dk1"/>
                          </a:solidFill>
                          <a:latin typeface="+mn-lt"/>
                          <a:ea typeface="+mn-ea"/>
                          <a:cs typeface="+mn-cs"/>
                        </a:rPr>
                        <a:t>2. Cuando en las comisiones de servicio el personal en la situación de residencia eventual tuviera que desplazarse de la misma, sin perjuicio de lo recogido en el apartado anterior, se percibirán por los días que dure dicho desplazamiento y su correspondiente estancia, dietas del alojamiento que se justifique dentro de los límites fijados en los anexos I y II más el 100% de la manutención correspondiente, junto con los gastos de viaje que igualmente se justifiquen, en las condiciones que se establecen con carácter general en la presente norma.</a:t>
                      </a:r>
                    </a:p>
                  </a:txBody>
                  <a:tcPr marL="91427" marR="91427" marT="45705" marB="45705" anchor="ctr"/>
                </a:tc>
              </a:tr>
              <a:tr h="970796">
                <a:tc>
                  <a:txBody>
                    <a:bodyPr/>
                    <a:lstStyle/>
                    <a:p>
                      <a:pPr algn="just"/>
                      <a:endParaRPr lang="es-ES" sz="1000" b="0" i="0" u="none" strike="noStrike" kern="1200" baseline="0" dirty="0" smtClean="0">
                        <a:solidFill>
                          <a:schemeClr val="dk1"/>
                        </a:solidFill>
                        <a:latin typeface="+mn-lt"/>
                        <a:ea typeface="+mn-ea"/>
                        <a:cs typeface="+mn-cs"/>
                      </a:endParaRPr>
                    </a:p>
                    <a:p>
                      <a:pPr algn="just"/>
                      <a:r>
                        <a:rPr lang="es-ES" sz="1000" b="0" i="0" u="none" strike="noStrike" kern="1200" baseline="0" dirty="0" smtClean="0">
                          <a:solidFill>
                            <a:schemeClr val="dk1"/>
                          </a:solidFill>
                          <a:latin typeface="+mn-lt"/>
                          <a:ea typeface="+mn-ea"/>
                          <a:cs typeface="+mn-cs"/>
                        </a:rPr>
                        <a:t>3. En el caso contemplado en el apartado anterior, durante el tiempo que dure el desplazamiento y la estancia fuera de la residencia eventual se dejará de percibir el 80% correspondiente a la dieta de </a:t>
                      </a:r>
                      <a:r>
                        <a:rPr lang="es-ES" sz="1000" b="0" i="0" u="none" strike="noStrike" kern="1200" baseline="0" dirty="0" smtClean="0">
                          <a:solidFill>
                            <a:schemeClr val="dk1"/>
                          </a:solidFill>
                          <a:latin typeface="+mn-lt"/>
                          <a:ea typeface="+mn-ea"/>
                          <a:cs typeface="+mn-cs"/>
                        </a:rPr>
                        <a:t>manutención.</a:t>
                      </a:r>
                      <a:endParaRPr lang="es-ES" sz="1000" b="0" i="0" u="none" strike="noStrike" kern="1200" baseline="0" dirty="0" smtClean="0">
                        <a:solidFill>
                          <a:schemeClr val="dk1"/>
                        </a:solidFill>
                        <a:latin typeface="+mn-lt"/>
                        <a:ea typeface="+mn-ea"/>
                        <a:cs typeface="+mn-cs"/>
                      </a:endParaRPr>
                    </a:p>
                    <a:p>
                      <a:pPr algn="just"/>
                      <a:endParaRPr lang="es-ES" sz="1000" b="1" i="0" u="none" strike="noStrike" kern="1200" baseline="0" dirty="0">
                        <a:solidFill>
                          <a:srgbClr val="FF0000"/>
                        </a:solidFill>
                        <a:latin typeface="+mn-lt"/>
                        <a:ea typeface="+mn-ea"/>
                        <a:cs typeface="+mn-cs"/>
                      </a:endParaRPr>
                    </a:p>
                  </a:txBody>
                  <a:tcPr marL="91427" marR="91427" marT="45705" marB="45705" anchor="ctr"/>
                </a:tc>
              </a:tr>
            </a:tbl>
          </a:graphicData>
        </a:graphic>
      </p:graphicFrame>
      <p:graphicFrame>
        <p:nvGraphicFramePr>
          <p:cNvPr id="3" name="2 Tabla"/>
          <p:cNvGraphicFramePr>
            <a:graphicFrameLocks noGrp="1"/>
          </p:cNvGraphicFramePr>
          <p:nvPr>
            <p:extLst>
              <p:ext uri="{D42A27DB-BD31-4B8C-83A1-F6EECF244321}">
                <p14:modId xmlns:p14="http://schemas.microsoft.com/office/powerpoint/2010/main" val="1973741000"/>
              </p:ext>
            </p:extLst>
          </p:nvPr>
        </p:nvGraphicFramePr>
        <p:xfrm>
          <a:off x="5544368" y="1835621"/>
          <a:ext cx="3960440" cy="4464496"/>
        </p:xfrm>
        <a:graphic>
          <a:graphicData uri="http://schemas.openxmlformats.org/drawingml/2006/table">
            <a:tbl>
              <a:tblPr firstRow="1" bandRow="1">
                <a:tableStyleId>{5C22544A-7EE6-4342-B048-85BDC9FD1C3A}</a:tableStyleId>
              </a:tblPr>
              <a:tblGrid>
                <a:gridCol w="3960440"/>
              </a:tblGrid>
              <a:tr h="566926">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ES" sz="1000" b="1" i="0" u="none" strike="noStrike" kern="1200" baseline="0" dirty="0" smtClean="0">
                          <a:solidFill>
                            <a:schemeClr val="dk1"/>
                          </a:solidFill>
                          <a:latin typeface="+mn-lt"/>
                          <a:ea typeface="+mn-ea"/>
                          <a:cs typeface="+mn-cs"/>
                        </a:rPr>
                        <a:t>ART. 12 BIS.  CUANTÍA DE LA INDEMNIZACIÓN EN COMISIONES DE SERVICIO CON LA CONSIDERACIÓN DE RESIDENCIA EVENTUAL </a:t>
                      </a:r>
                      <a:r>
                        <a:rPr lang="es-ES" sz="1000" b="1" i="1" u="none" strike="noStrike" kern="1200" baseline="0" dirty="0" smtClean="0">
                          <a:solidFill>
                            <a:srgbClr val="FF0000"/>
                          </a:solidFill>
                          <a:latin typeface="+mn-lt"/>
                          <a:ea typeface="+mn-ea"/>
                          <a:cs typeface="+mn-cs"/>
                        </a:rPr>
                        <a:t>(NEW)</a:t>
                      </a:r>
                      <a:endParaRPr lang="es-ES" sz="1000" b="1" i="0" u="none" strike="noStrike" kern="1200" baseline="0" dirty="0">
                        <a:solidFill>
                          <a:schemeClr val="dk1"/>
                        </a:solidFill>
                        <a:latin typeface="+mn-lt"/>
                        <a:ea typeface="+mn-ea"/>
                        <a:cs typeface="+mn-cs"/>
                      </a:endParaRPr>
                    </a:p>
                  </a:txBody>
                  <a:tcPr marL="91427" marR="91427" marT="45719" marB="45719" anchor="ctr">
                    <a:solidFill>
                      <a:schemeClr val="accent5">
                        <a:lumMod val="20000"/>
                        <a:lumOff val="80000"/>
                      </a:schemeClr>
                    </a:solidFill>
                  </a:tcPr>
                </a:tc>
              </a:tr>
              <a:tr h="1354326">
                <a:tc>
                  <a:txBody>
                    <a:bodyPr/>
                    <a:lstStyle/>
                    <a:p>
                      <a:pPr marL="171450" indent="-171450" algn="just">
                        <a:buFontTx/>
                        <a:buChar char="-"/>
                      </a:pPr>
                      <a:r>
                        <a:rPr lang="es-ES" sz="1000" b="1" i="0" u="none" strike="noStrike" kern="1200" baseline="0" dirty="0" smtClean="0">
                          <a:solidFill>
                            <a:schemeClr val="dk1"/>
                          </a:solidFill>
                          <a:latin typeface="+mn-lt"/>
                          <a:ea typeface="+mn-ea"/>
                          <a:cs typeface="+mn-cs"/>
                        </a:rPr>
                        <a:t>RESIDENCIA EVENTUAL </a:t>
                      </a:r>
                    </a:p>
                    <a:p>
                      <a:pPr marL="171450" indent="-171450" algn="just">
                        <a:buFontTx/>
                        <a:buChar char="-"/>
                      </a:pPr>
                      <a:r>
                        <a:rPr lang="es-ES" sz="1000" b="1" i="0" u="none" strike="noStrike" kern="1200" baseline="0" dirty="0" smtClean="0">
                          <a:solidFill>
                            <a:schemeClr val="dk1"/>
                          </a:solidFill>
                          <a:latin typeface="+mn-lt"/>
                          <a:ea typeface="+mn-ea"/>
                          <a:cs typeface="+mn-cs"/>
                        </a:rPr>
                        <a:t>MÁXIMO DE LA DIETA QUE SE PUEDE PERCIBIR 80%</a:t>
                      </a:r>
                    </a:p>
                    <a:p>
                      <a:pPr marL="0" indent="0" algn="just">
                        <a:buFontTx/>
                        <a:buNone/>
                      </a:pPr>
                      <a:r>
                        <a:rPr lang="es-ES" sz="1000" b="1" i="1" u="none" strike="noStrike" kern="1200" baseline="0" dirty="0" smtClean="0">
                          <a:solidFill>
                            <a:srgbClr val="FF0000"/>
                          </a:solidFill>
                          <a:latin typeface="+mn-lt"/>
                          <a:ea typeface="+mn-ea"/>
                          <a:cs typeface="+mn-cs"/>
                        </a:rPr>
                        <a:t>     </a:t>
                      </a:r>
                    </a:p>
                    <a:p>
                      <a:pPr marL="0" indent="0" algn="just">
                        <a:buFontTx/>
                        <a:buNone/>
                      </a:pPr>
                      <a:r>
                        <a:rPr lang="es-ES" sz="1000" b="1" i="1" u="none" strike="noStrike" kern="1200" baseline="0" dirty="0" smtClean="0">
                          <a:solidFill>
                            <a:srgbClr val="FF0000"/>
                          </a:solidFill>
                          <a:latin typeface="+mn-lt"/>
                          <a:ea typeface="+mn-ea"/>
                          <a:cs typeface="+mn-cs"/>
                        </a:rPr>
                        <a:t>(LOS LÍMITES MÁXIMOS SERÁN LOS ESTABLECIDOS EN EL ARTÍCULO 12.2 DE ESTA NORMATIVA, DE ACUERDO CON EL PUNTO 27 DE LA CIRCULAR DE APERTURA DEL EJERCICIO 2018) </a:t>
                      </a:r>
                    </a:p>
                    <a:p>
                      <a:pPr marL="0" indent="0" algn="just">
                        <a:buFontTx/>
                        <a:buNone/>
                      </a:pPr>
                      <a:endParaRPr lang="es-ES" sz="1000" b="0" i="0" u="none" strike="noStrike" kern="1200" baseline="0" dirty="0">
                        <a:solidFill>
                          <a:schemeClr val="dk1"/>
                        </a:solidFill>
                        <a:latin typeface="+mn-lt"/>
                        <a:ea typeface="+mn-ea"/>
                        <a:cs typeface="+mn-cs"/>
                      </a:endParaRPr>
                    </a:p>
                  </a:txBody>
                  <a:tcPr marL="91427" marR="91427" marT="45719" marB="45719" anchor="ctr"/>
                </a:tc>
              </a:tr>
              <a:tr h="1575937">
                <a:tc>
                  <a: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s-ES" sz="1000" b="1" dirty="0" smtClean="0">
                        <a:solidFill>
                          <a:schemeClr val="tx1"/>
                        </a:solidFill>
                      </a:endParaRP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s-ES" sz="1000" b="0" dirty="0" smtClean="0">
                          <a:solidFill>
                            <a:schemeClr val="tx1"/>
                          </a:solidFill>
                        </a:rPr>
                        <a:t>EN LAS COMISIONES DE SERVICIO QUE SURJAN </a:t>
                      </a:r>
                      <a:r>
                        <a:rPr lang="es-ES" sz="1000" b="0" baseline="0" dirty="0" smtClean="0">
                          <a:solidFill>
                            <a:schemeClr val="tx1"/>
                          </a:solidFill>
                        </a:rPr>
                        <a:t>EN LA SITUACIÓN DE RESIDENCIA EVENTUAL SE LIQUIDARÁ EL </a:t>
                      </a:r>
                      <a:r>
                        <a:rPr lang="es-ES" sz="1000" b="0" dirty="0" smtClean="0">
                          <a:solidFill>
                            <a:schemeClr val="tx1"/>
                          </a:solidFill>
                        </a:rPr>
                        <a:t>100% DE LA DIETA</a:t>
                      </a:r>
                      <a:r>
                        <a:rPr lang="es-ES" sz="1000" b="0" baseline="0" dirty="0" smtClean="0">
                          <a:solidFill>
                            <a:schemeClr val="tx1"/>
                          </a:solidFill>
                        </a:rPr>
                        <a:t> CORRESPONDIENTE</a:t>
                      </a:r>
                      <a:endParaRPr lang="es-ES" sz="1000" b="1" dirty="0">
                        <a:solidFill>
                          <a:schemeClr val="tx1"/>
                        </a:solidFill>
                      </a:endParaRPr>
                    </a:p>
                  </a:txBody>
                  <a:tcPr marL="91427" marR="91427" marT="45710" marB="45710" anchor="ctr"/>
                </a:tc>
              </a:tr>
              <a:tr h="967307">
                <a:tc>
                  <a:txBody>
                    <a:bodyPr/>
                    <a:lstStyle/>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s-ES" sz="1000" b="0" dirty="0" smtClean="0">
                          <a:solidFill>
                            <a:schemeClr val="tx1"/>
                          </a:solidFill>
                        </a:rPr>
                        <a:t>EN EL CASO ANTERIOR, POR LOS DÍAS QUE DURE LA COMISIÓN</a:t>
                      </a:r>
                      <a:r>
                        <a:rPr lang="es-ES" sz="1000" b="0" baseline="0" dirty="0" smtClean="0">
                          <a:solidFill>
                            <a:schemeClr val="tx1"/>
                          </a:solidFill>
                        </a:rPr>
                        <a:t> DE SERVICIO</a:t>
                      </a:r>
                      <a:r>
                        <a:rPr lang="es-ES" sz="1000" b="0" dirty="0" smtClean="0">
                          <a:solidFill>
                            <a:schemeClr val="tx1"/>
                          </a:solidFill>
                        </a:rPr>
                        <a:t> NO</a:t>
                      </a:r>
                      <a:r>
                        <a:rPr lang="es-ES" sz="1000" b="0" baseline="0" dirty="0" smtClean="0">
                          <a:solidFill>
                            <a:schemeClr val="tx1"/>
                          </a:solidFill>
                        </a:rPr>
                        <a:t> SE PERCIBIRÁ EL 80% DE LA INDEMNIZACIÓN POR RESIDENCIA EVENTUAL</a:t>
                      </a:r>
                      <a:endParaRPr lang="es-ES" sz="1000" b="0" dirty="0" smtClean="0">
                        <a:solidFill>
                          <a:schemeClr val="tx1"/>
                        </a:solidFill>
                      </a:endParaRPr>
                    </a:p>
                  </a:txBody>
                  <a:tcPr marL="91427" marR="91427" marT="45710" marB="45710" anchor="ctr"/>
                </a:tc>
              </a:tr>
            </a:tbl>
          </a:graphicData>
        </a:graphic>
      </p:graphicFrame>
    </p:spTree>
    <p:extLst>
      <p:ext uri="{BB962C8B-B14F-4D97-AF65-F5344CB8AC3E}">
        <p14:creationId xmlns:p14="http://schemas.microsoft.com/office/powerpoint/2010/main" val="3619267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a:xfrm>
            <a:off x="2019300" y="157163"/>
            <a:ext cx="7700963" cy="706437"/>
          </a:xfrm>
        </p:spPr>
        <p:txBody>
          <a:bodyPr/>
          <a:lstStyle/>
          <a:p>
            <a:pPr eaLnBrk="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s-ES" altLang="es-ES" sz="2000" b="1" dirty="0"/>
              <a:t>BASES DE EJECUCIÓN DEL PRESUPUESTO 2018</a:t>
            </a:r>
            <a:endParaRPr lang="es-ES" sz="2000" dirty="0" smtClean="0"/>
          </a:p>
        </p:txBody>
      </p:sp>
      <p:sp>
        <p:nvSpPr>
          <p:cNvPr id="7" name="Rectangle 2"/>
          <p:cNvSpPr txBox="1">
            <a:spLocks noChangeArrowheads="1"/>
          </p:cNvSpPr>
          <p:nvPr/>
        </p:nvSpPr>
        <p:spPr bwMode="auto">
          <a:xfrm>
            <a:off x="1295400" y="1077913"/>
            <a:ext cx="8135938" cy="50800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txBody>
          <a:bodyPr lIns="0" tIns="28440" rIns="0" bIns="0"/>
          <a:lstStyle>
            <a:lvl1pPr marL="342900" indent="-342900" algn="l" defTabSz="449263" rtl="0" eaLnBrk="0" fontAlgn="base" hangingPunct="0">
              <a:lnSpc>
                <a:spcPct val="93000"/>
              </a:lnSpc>
              <a:spcBef>
                <a:spcPts val="1425"/>
              </a:spcBef>
              <a:spcAft>
                <a:spcPct val="0"/>
              </a:spcAft>
              <a:buClr>
                <a:srgbClr val="000000"/>
              </a:buClr>
              <a:buSzPct val="100000"/>
              <a:buFont typeface="Times New Roman" pitchFamily="18" charset="0"/>
              <a:defRPr sz="2800">
                <a:solidFill>
                  <a:srgbClr val="808080"/>
                </a:solidFill>
                <a:latin typeface="+mn-lt"/>
                <a:ea typeface="+mn-ea"/>
                <a:cs typeface="+mn-cs"/>
              </a:defRPr>
            </a:lvl1pPr>
            <a:lvl2pPr marL="742950" indent="-285750" algn="l" defTabSz="449263" rtl="0" eaLnBrk="0" fontAlgn="base" hangingPunct="0">
              <a:lnSpc>
                <a:spcPct val="93000"/>
              </a:lnSpc>
              <a:spcBef>
                <a:spcPts val="1138"/>
              </a:spcBef>
              <a:spcAft>
                <a:spcPct val="0"/>
              </a:spcAft>
              <a:buClr>
                <a:srgbClr val="000000"/>
              </a:buClr>
              <a:buSzPct val="100000"/>
              <a:buFont typeface="Times New Roman" pitchFamily="18" charset="0"/>
              <a:defRPr sz="2600">
                <a:solidFill>
                  <a:srgbClr val="808080"/>
                </a:solidFill>
                <a:latin typeface="+mn-lt"/>
                <a:ea typeface="+mn-ea"/>
                <a:cs typeface="+mn-cs"/>
              </a:defRPr>
            </a:lvl2pPr>
            <a:lvl3pPr marL="1143000" indent="-228600" algn="l" defTabSz="449263" rtl="0" eaLnBrk="0" fontAlgn="base" hangingPunct="0">
              <a:lnSpc>
                <a:spcPct val="93000"/>
              </a:lnSpc>
              <a:spcBef>
                <a:spcPts val="850"/>
              </a:spcBef>
              <a:spcAft>
                <a:spcPct val="0"/>
              </a:spcAft>
              <a:buClr>
                <a:srgbClr val="000000"/>
              </a:buClr>
              <a:buSzPct val="100000"/>
              <a:buFont typeface="Times New Roman" pitchFamily="18" charset="0"/>
              <a:defRPr sz="2400">
                <a:solidFill>
                  <a:srgbClr val="808080"/>
                </a:solidFill>
                <a:latin typeface="+mn-lt"/>
                <a:ea typeface="+mn-ea"/>
                <a:cs typeface="+mn-cs"/>
              </a:defRPr>
            </a:lvl3pPr>
            <a:lvl4pPr marL="1600200" indent="-228600" algn="l" defTabSz="449263" rtl="0" eaLnBrk="0" fontAlgn="base" hangingPunct="0">
              <a:lnSpc>
                <a:spcPct val="93000"/>
              </a:lnSpc>
              <a:spcBef>
                <a:spcPts val="575"/>
              </a:spcBef>
              <a:spcAft>
                <a:spcPct val="0"/>
              </a:spcAft>
              <a:buClr>
                <a:srgbClr val="000000"/>
              </a:buClr>
              <a:buSzPct val="100000"/>
              <a:buFont typeface="Times New Roman" pitchFamily="18" charset="0"/>
              <a:defRPr sz="2400">
                <a:solidFill>
                  <a:srgbClr val="808080"/>
                </a:solidFill>
                <a:latin typeface="+mn-lt"/>
                <a:ea typeface="+mn-ea"/>
                <a:cs typeface="+mn-cs"/>
              </a:defRPr>
            </a:lvl4pPr>
            <a:lvl5pPr marL="2057400" indent="-228600" algn="l" defTabSz="449263" rtl="0" eaLnBrk="0" fontAlgn="base" hangingPunct="0">
              <a:lnSpc>
                <a:spcPct val="93000"/>
              </a:lnSpc>
              <a:spcBef>
                <a:spcPts val="288"/>
              </a:spcBef>
              <a:spcAft>
                <a:spcPct val="0"/>
              </a:spcAft>
              <a:buClr>
                <a:srgbClr val="000000"/>
              </a:buClr>
              <a:buSzPct val="100000"/>
              <a:buFont typeface="Times New Roman" pitchFamily="18" charset="0"/>
              <a:defRPr sz="2000">
                <a:solidFill>
                  <a:srgbClr val="808080"/>
                </a:solidFill>
                <a:latin typeface="+mn-lt"/>
                <a:ea typeface="+mn-ea"/>
                <a:cs typeface="+mn-cs"/>
              </a:defRPr>
            </a:lvl5pPr>
            <a:lvl6pPr marL="25146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6pPr>
            <a:lvl7pPr marL="29718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7pPr>
            <a:lvl8pPr marL="34290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8pPr>
            <a:lvl9pPr marL="38862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9pPr>
          </a:lstStyle>
          <a:p>
            <a:pPr marL="0" indent="0">
              <a:defRPr/>
            </a:pPr>
            <a:r>
              <a:rPr lang="es-ES" altLang="es-ES" sz="1400" b="1" dirty="0">
                <a:solidFill>
                  <a:schemeClr val="accent1">
                    <a:lumMod val="50000"/>
                  </a:schemeClr>
                </a:solidFill>
              </a:rPr>
              <a:t>NORMAS PARA LA LIQUIDACIÓN Y TRAMITACIÓN DE </a:t>
            </a:r>
            <a:r>
              <a:rPr lang="es-ES" altLang="es-ES" sz="1400" b="1" dirty="0" smtClean="0">
                <a:solidFill>
                  <a:schemeClr val="accent1">
                    <a:lumMod val="50000"/>
                  </a:schemeClr>
                </a:solidFill>
              </a:rPr>
              <a:t>INDEMNIZACIONES</a:t>
            </a:r>
            <a:r>
              <a:rPr lang="es-ES" altLang="es-ES" sz="1400" b="1" dirty="0">
                <a:solidFill>
                  <a:schemeClr val="accent1">
                    <a:lumMod val="50000"/>
                  </a:schemeClr>
                </a:solidFill>
              </a:rPr>
              <a:t>: </a:t>
            </a:r>
            <a:r>
              <a:rPr lang="es-ES" altLang="es-ES" sz="1400" dirty="0">
                <a:solidFill>
                  <a:schemeClr val="accent1">
                    <a:lumMod val="50000"/>
                  </a:schemeClr>
                </a:solidFill>
              </a:rPr>
              <a:t>POR RAZÓN DEL SERVICIO Y GASTOS POR DESPLAZAMIENTO Y ESTANCIA DE PERSONAL EXTERNO</a:t>
            </a:r>
            <a:endParaRPr lang="es-ES" altLang="es-ES" sz="1400" kern="0" dirty="0">
              <a:solidFill>
                <a:schemeClr val="accent1">
                  <a:lumMod val="50000"/>
                </a:schemeClr>
              </a:solidFill>
            </a:endParaRPr>
          </a:p>
        </p:txBody>
      </p:sp>
      <p:graphicFrame>
        <p:nvGraphicFramePr>
          <p:cNvPr id="2" name="1 Tabla"/>
          <p:cNvGraphicFramePr>
            <a:graphicFrameLocks noGrp="1"/>
          </p:cNvGraphicFramePr>
          <p:nvPr>
            <p:extLst>
              <p:ext uri="{D42A27DB-BD31-4B8C-83A1-F6EECF244321}">
                <p14:modId xmlns:p14="http://schemas.microsoft.com/office/powerpoint/2010/main" val="3552106486"/>
              </p:ext>
            </p:extLst>
          </p:nvPr>
        </p:nvGraphicFramePr>
        <p:xfrm>
          <a:off x="1301846" y="1907629"/>
          <a:ext cx="4104455" cy="4848141"/>
        </p:xfrm>
        <a:graphic>
          <a:graphicData uri="http://schemas.openxmlformats.org/drawingml/2006/table">
            <a:tbl>
              <a:tblPr firstRow="1" bandRow="1">
                <a:tableStyleId>{5C22544A-7EE6-4342-B048-85BDC9FD1C3A}</a:tableStyleId>
              </a:tblPr>
              <a:tblGrid>
                <a:gridCol w="4104455"/>
              </a:tblGrid>
              <a:tr h="360040">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ES" sz="1000" b="1" i="0" u="none" strike="noStrike" kern="1200" baseline="0" dirty="0" smtClean="0">
                          <a:solidFill>
                            <a:schemeClr val="dk1"/>
                          </a:solidFill>
                          <a:latin typeface="+mn-lt"/>
                          <a:ea typeface="+mn-ea"/>
                          <a:cs typeface="+mn-cs"/>
                        </a:rPr>
                        <a:t>ART. 13. INDEMNIZACIÓN POR IMPORTE INFERIOR AL ESTABLECIDO EN LAS PRESENTES NORMAS</a:t>
                      </a:r>
                      <a:endParaRPr lang="es-ES" sz="1000" b="1" i="0" u="none" strike="noStrike" kern="1200" baseline="0" dirty="0">
                        <a:solidFill>
                          <a:schemeClr val="dk1"/>
                        </a:solidFill>
                        <a:latin typeface="+mn-lt"/>
                        <a:ea typeface="+mn-ea"/>
                        <a:cs typeface="+mn-cs"/>
                      </a:endParaRPr>
                    </a:p>
                  </a:txBody>
                  <a:tcPr marL="91427" marR="91427" marT="45714" marB="45714" anchor="ctr">
                    <a:solidFill>
                      <a:schemeClr val="accent5">
                        <a:lumMod val="20000"/>
                        <a:lumOff val="80000"/>
                      </a:schemeClr>
                    </a:solidFill>
                  </a:tcPr>
                </a:tc>
              </a:tr>
              <a:tr h="1800201">
                <a:tc>
                  <a:txBody>
                    <a:bodyPr/>
                    <a:lstStyle/>
                    <a:p>
                      <a:pPr algn="just"/>
                      <a:endParaRPr lang="es-ES" sz="1000" b="0" i="0" u="none" strike="noStrike" kern="1200" baseline="0" dirty="0" smtClean="0">
                        <a:solidFill>
                          <a:schemeClr val="dk1"/>
                        </a:solidFill>
                        <a:latin typeface="+mn-lt"/>
                        <a:ea typeface="+mn-ea"/>
                        <a:cs typeface="+mn-cs"/>
                      </a:endParaRPr>
                    </a:p>
                    <a:p>
                      <a:pPr algn="just"/>
                      <a:r>
                        <a:rPr lang="es-ES" sz="1000" b="0" i="0" u="none" strike="noStrike" kern="1200" baseline="0" dirty="0" smtClean="0">
                          <a:solidFill>
                            <a:schemeClr val="dk1"/>
                          </a:solidFill>
                          <a:latin typeface="+mn-lt"/>
                          <a:ea typeface="+mn-ea"/>
                          <a:cs typeface="+mn-cs"/>
                        </a:rPr>
                        <a:t>En caso de que la indemnización derivada de una comisión de servicio sea satisfecha por entidad distinta a la Universidad de Granada o en el caso en el que las liquidaciones de dietas se imputen a Proyectos del Plan Estatal de I+D+i, siempre que su importe sea inferior al que correspondería por aplicación de la presente normativa, podrá ser abonada la diferencia entre ambos importes hasta completar este último, </a:t>
                      </a:r>
                      <a:r>
                        <a:rPr lang="es-ES" sz="1000" b="0" i="0" u="none" strike="noStrike" kern="1200" baseline="0" dirty="0" smtClean="0">
                          <a:solidFill>
                            <a:srgbClr val="FF0000"/>
                          </a:solidFill>
                          <a:latin typeface="+mn-lt"/>
                          <a:ea typeface="+mn-ea"/>
                          <a:cs typeface="+mn-cs"/>
                        </a:rPr>
                        <a:t>mediante una liquidación complementaria con cargo a cualquier centro de gastos en el que sea posible su imputación y siempre que, el responsable del mismo, con carácter previo al inicio de la comisión, autorice dicha </a:t>
                      </a:r>
                      <a:r>
                        <a:rPr lang="es-ES" sz="1000" b="0" i="0" u="none" strike="noStrike" kern="1200" baseline="0" dirty="0" smtClean="0">
                          <a:solidFill>
                            <a:srgbClr val="FF0000"/>
                          </a:solidFill>
                          <a:latin typeface="+mn-lt"/>
                          <a:ea typeface="+mn-ea"/>
                          <a:cs typeface="+mn-cs"/>
                        </a:rPr>
                        <a:t>imputación.</a:t>
                      </a:r>
                      <a:endParaRPr lang="es-ES" sz="1000" b="1" i="0" u="none" strike="noStrike" kern="1200" baseline="0" dirty="0">
                        <a:solidFill>
                          <a:srgbClr val="FF0000"/>
                        </a:solidFill>
                        <a:latin typeface="+mn-lt"/>
                        <a:ea typeface="+mn-ea"/>
                        <a:cs typeface="+mn-cs"/>
                      </a:endParaRPr>
                    </a:p>
                  </a:txBody>
                  <a:tcPr marL="91427" marR="91427" marT="45714" marB="45714" anchor="ctr"/>
                </a:tc>
              </a:tr>
              <a:tr h="179835">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ES" sz="1000" b="1" i="0" u="none" strike="noStrike" kern="1200" baseline="0" dirty="0" smtClean="0">
                          <a:solidFill>
                            <a:schemeClr val="dk1"/>
                          </a:solidFill>
                          <a:latin typeface="+mn-lt"/>
                          <a:ea typeface="+mn-ea"/>
                          <a:cs typeface="+mn-cs"/>
                        </a:rPr>
                        <a:t>ART. 14. DERECHO Y MEDIOS DE DESPLAZAMIENTO</a:t>
                      </a:r>
                      <a:endParaRPr lang="es-ES" sz="1000" b="1" i="0" u="none" strike="noStrike" kern="1200" baseline="0" dirty="0">
                        <a:solidFill>
                          <a:srgbClr val="FF0000"/>
                        </a:solidFill>
                        <a:latin typeface="+mn-lt"/>
                        <a:ea typeface="+mn-ea"/>
                        <a:cs typeface="+mn-cs"/>
                      </a:endParaRPr>
                    </a:p>
                  </a:txBody>
                  <a:tcPr marL="91427" marR="91427" marT="45714" marB="45714" anchor="ctr"/>
                </a:tc>
              </a:tr>
              <a:tr h="249512">
                <a:tc>
                  <a:txBody>
                    <a:bodyPr/>
                    <a:lstStyle/>
                    <a:p>
                      <a:pPr algn="just"/>
                      <a:endParaRPr lang="es-ES" sz="1000" b="0" i="0" u="none" strike="noStrike" kern="1200" baseline="0" dirty="0" smtClean="0">
                        <a:solidFill>
                          <a:schemeClr val="dk1"/>
                        </a:solidFill>
                        <a:latin typeface="+mn-lt"/>
                        <a:ea typeface="+mn-ea"/>
                        <a:cs typeface="+mn-cs"/>
                      </a:endParaRPr>
                    </a:p>
                    <a:p>
                      <a:pPr algn="just"/>
                      <a:r>
                        <a:rPr lang="es-ES" sz="1000" b="0" i="0" u="none" strike="noStrike" kern="1200" baseline="0" dirty="0" smtClean="0">
                          <a:solidFill>
                            <a:schemeClr val="dk1"/>
                          </a:solidFill>
                          <a:latin typeface="+mn-lt"/>
                          <a:ea typeface="+mn-ea"/>
                          <a:cs typeface="+mn-cs"/>
                        </a:rPr>
                        <a:t>1. Toda comisión de servicio, dará derecho a viajar por cuenta de un Centro de Gastos de la estructura contable de Universidad de granada en el medio de transporte que se determine al autorizar la misma </a:t>
                      </a:r>
                      <a:r>
                        <a:rPr lang="es-ES" sz="1000" b="0" i="0" u="none" strike="noStrike" kern="1200" baseline="0" dirty="0" smtClean="0">
                          <a:solidFill>
                            <a:srgbClr val="FF0000"/>
                          </a:solidFill>
                          <a:latin typeface="+mn-lt"/>
                          <a:ea typeface="+mn-ea"/>
                          <a:cs typeface="+mn-cs"/>
                        </a:rPr>
                        <a:t>desde el lugar de residencia oficial hasta el de destino, y su regreso, a excepción de lo previsto en el artículo 16 de la presente normativa, en relación a los medios de transporte </a:t>
                      </a:r>
                      <a:r>
                        <a:rPr lang="es-ES" sz="1000" b="0" i="0" u="none" strike="noStrike" kern="1200" baseline="0" dirty="0" smtClean="0">
                          <a:solidFill>
                            <a:srgbClr val="FF0000"/>
                          </a:solidFill>
                          <a:latin typeface="+mn-lt"/>
                          <a:ea typeface="+mn-ea"/>
                          <a:cs typeface="+mn-cs"/>
                        </a:rPr>
                        <a:t>especiales.</a:t>
                      </a:r>
                      <a:endParaRPr lang="es-ES" sz="1000" b="1" i="0" u="none" strike="noStrike" kern="1200" baseline="0" dirty="0">
                        <a:solidFill>
                          <a:srgbClr val="FF0000"/>
                        </a:solidFill>
                        <a:latin typeface="+mn-lt"/>
                        <a:ea typeface="+mn-ea"/>
                        <a:cs typeface="+mn-cs"/>
                      </a:endParaRPr>
                    </a:p>
                  </a:txBody>
                  <a:tcPr marL="91427" marR="91427" marT="45714" marB="45714" anchor="ctr"/>
                </a:tc>
              </a:tr>
              <a:tr h="249512">
                <a:tc>
                  <a:txBody>
                    <a:bodyPr/>
                    <a:lstStyle/>
                    <a:p>
                      <a:pPr algn="just"/>
                      <a:r>
                        <a:rPr lang="es-ES" sz="1000" b="1" i="0" u="none" strike="noStrike" kern="1200" baseline="0" dirty="0" smtClean="0">
                          <a:solidFill>
                            <a:schemeClr val="tx1"/>
                          </a:solidFill>
                          <a:latin typeface="+mn-lt"/>
                          <a:ea typeface="+mn-ea"/>
                          <a:cs typeface="+mn-cs"/>
                        </a:rPr>
                        <a:t>ART. 16 MEDIOS DE TRANSPORTES ESPECIALES, USO DE VEHÍCULO PARTICULAR, DE ALQUILER Y APARCAMIENTO</a:t>
                      </a:r>
                      <a:endParaRPr lang="es-ES" sz="1000" b="1" i="0" u="none" strike="noStrike" kern="1200" baseline="0" dirty="0">
                        <a:solidFill>
                          <a:schemeClr val="tx1"/>
                        </a:solidFill>
                        <a:latin typeface="+mn-lt"/>
                        <a:ea typeface="+mn-ea"/>
                        <a:cs typeface="+mn-cs"/>
                      </a:endParaRPr>
                    </a:p>
                  </a:txBody>
                  <a:tcPr marL="91427" marR="91427" marT="45714" marB="45714" anchor="ctr"/>
                </a:tc>
              </a:tr>
              <a:tr h="249512">
                <a:tc>
                  <a:txBody>
                    <a:bodyPr/>
                    <a:lstStyle/>
                    <a:p>
                      <a:pPr algn="just"/>
                      <a:endParaRPr lang="es-ES" sz="1000" b="0" i="0" u="none" strike="noStrike" kern="1200" baseline="0" dirty="0" smtClean="0">
                        <a:solidFill>
                          <a:schemeClr val="dk1"/>
                        </a:solidFill>
                        <a:latin typeface="+mn-lt"/>
                        <a:ea typeface="+mn-ea"/>
                        <a:cs typeface="+mn-cs"/>
                      </a:endParaRPr>
                    </a:p>
                    <a:p>
                      <a:pPr algn="just"/>
                      <a:r>
                        <a:rPr lang="es-ES" sz="1000" b="0" i="0" u="none" strike="noStrike" kern="1200" baseline="0" dirty="0" smtClean="0">
                          <a:solidFill>
                            <a:schemeClr val="dk1"/>
                          </a:solidFill>
                          <a:latin typeface="+mn-lt"/>
                          <a:ea typeface="+mn-ea"/>
                          <a:cs typeface="+mn-cs"/>
                        </a:rPr>
                        <a:t>2.4 En ningún caso podrá ser utilizado el vehículo particular para el desplazamiento al extranjero a excepción de </a:t>
                      </a:r>
                      <a:r>
                        <a:rPr lang="es-ES" sz="1000" b="1" i="0" u="none" strike="noStrike" kern="1200" baseline="0" dirty="0" smtClean="0">
                          <a:solidFill>
                            <a:schemeClr val="dk1"/>
                          </a:solidFill>
                          <a:latin typeface="+mn-lt"/>
                          <a:ea typeface="+mn-ea"/>
                          <a:cs typeface="+mn-cs"/>
                        </a:rPr>
                        <a:t>Portugal</a:t>
                      </a:r>
                      <a:r>
                        <a:rPr lang="es-ES" sz="1000" b="0" i="0" u="none" strike="noStrike" kern="1200" baseline="0" dirty="0" smtClean="0">
                          <a:solidFill>
                            <a:schemeClr val="dk1"/>
                          </a:solidFill>
                          <a:latin typeface="+mn-lt"/>
                          <a:ea typeface="+mn-ea"/>
                          <a:cs typeface="+mn-cs"/>
                        </a:rPr>
                        <a:t> y siempre que se justifique la eficiencia en términos económicos del </a:t>
                      </a:r>
                      <a:r>
                        <a:rPr lang="es-ES" sz="1000" b="0" i="0" u="none" strike="noStrike" kern="1200" baseline="0" dirty="0" smtClean="0">
                          <a:solidFill>
                            <a:schemeClr val="dk1"/>
                          </a:solidFill>
                          <a:latin typeface="+mn-lt"/>
                          <a:ea typeface="+mn-ea"/>
                          <a:cs typeface="+mn-cs"/>
                        </a:rPr>
                        <a:t>viaje.</a:t>
                      </a:r>
                      <a:endParaRPr lang="es-ES" sz="1000" b="0" i="0" u="none" strike="noStrike" kern="1200" baseline="0" dirty="0" smtClean="0">
                        <a:solidFill>
                          <a:schemeClr val="dk1"/>
                        </a:solidFill>
                        <a:latin typeface="+mn-lt"/>
                        <a:ea typeface="+mn-ea"/>
                        <a:cs typeface="+mn-cs"/>
                      </a:endParaRPr>
                    </a:p>
                    <a:p>
                      <a:pPr algn="just"/>
                      <a:endParaRPr lang="es-ES" sz="1000" b="1" i="0" u="none" strike="noStrike" kern="1200" baseline="0" dirty="0">
                        <a:solidFill>
                          <a:srgbClr val="FF0000"/>
                        </a:solidFill>
                        <a:latin typeface="+mn-lt"/>
                        <a:ea typeface="+mn-ea"/>
                        <a:cs typeface="+mn-cs"/>
                      </a:endParaRPr>
                    </a:p>
                  </a:txBody>
                  <a:tcPr marL="91427" marR="91427" marT="45714" marB="45714" anchor="ctr"/>
                </a:tc>
              </a:tr>
            </a:tbl>
          </a:graphicData>
        </a:graphic>
      </p:graphicFrame>
      <p:graphicFrame>
        <p:nvGraphicFramePr>
          <p:cNvPr id="3" name="2 Tabla"/>
          <p:cNvGraphicFramePr>
            <a:graphicFrameLocks noGrp="1"/>
          </p:cNvGraphicFramePr>
          <p:nvPr>
            <p:extLst>
              <p:ext uri="{D42A27DB-BD31-4B8C-83A1-F6EECF244321}">
                <p14:modId xmlns:p14="http://schemas.microsoft.com/office/powerpoint/2010/main" val="1572606737"/>
              </p:ext>
            </p:extLst>
          </p:nvPr>
        </p:nvGraphicFramePr>
        <p:xfrm>
          <a:off x="5688384" y="1907629"/>
          <a:ext cx="3888433" cy="4862152"/>
        </p:xfrm>
        <a:graphic>
          <a:graphicData uri="http://schemas.openxmlformats.org/drawingml/2006/table">
            <a:tbl>
              <a:tblPr firstRow="1" bandRow="1">
                <a:tableStyleId>{5C22544A-7EE6-4342-B048-85BDC9FD1C3A}</a:tableStyleId>
              </a:tblPr>
              <a:tblGrid>
                <a:gridCol w="3888433"/>
              </a:tblGrid>
              <a:tr h="288032">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ES" sz="1000" b="1" i="0" u="none" strike="noStrike" kern="1200" baseline="0" dirty="0" smtClean="0">
                          <a:solidFill>
                            <a:schemeClr val="dk1"/>
                          </a:solidFill>
                          <a:latin typeface="+mn-lt"/>
                          <a:ea typeface="+mn-ea"/>
                          <a:cs typeface="+mn-cs"/>
                        </a:rPr>
                        <a:t>ART. 13. INDEMNIZACIÓN POR IMPORTE INFERIOR AL ESTABLECIDO EN LAS PRESENTES NORMAS</a:t>
                      </a:r>
                      <a:endParaRPr lang="es-ES" sz="1000" b="1" i="0" u="none" strike="noStrike" kern="1200" baseline="0" dirty="0">
                        <a:solidFill>
                          <a:schemeClr val="dk1"/>
                        </a:solidFill>
                        <a:latin typeface="+mn-lt"/>
                        <a:ea typeface="+mn-ea"/>
                        <a:cs typeface="+mn-cs"/>
                      </a:endParaRPr>
                    </a:p>
                  </a:txBody>
                  <a:tcPr marL="91427" marR="91427" marT="45701" marB="45701" anchor="ctr">
                    <a:solidFill>
                      <a:schemeClr val="accent5">
                        <a:lumMod val="20000"/>
                        <a:lumOff val="80000"/>
                      </a:schemeClr>
                    </a:solidFill>
                  </a:tcPr>
                </a:tc>
              </a:tr>
              <a:tr h="1764038">
                <a:tc>
                  <a:txBody>
                    <a:bodyPr/>
                    <a:lstStyle/>
                    <a:p>
                      <a:pPr marL="171450" indent="-171450" algn="just">
                        <a:buFontTx/>
                        <a:buChar char="-"/>
                      </a:pPr>
                      <a:r>
                        <a:rPr lang="es-ES" sz="1000" b="0" i="1" u="none" strike="noStrike" kern="1200" baseline="0" dirty="0" smtClean="0">
                          <a:solidFill>
                            <a:schemeClr val="dk1"/>
                          </a:solidFill>
                          <a:latin typeface="+mn-lt"/>
                          <a:ea typeface="+mn-ea"/>
                          <a:cs typeface="+mn-cs"/>
                        </a:rPr>
                        <a:t>“AMPLIACIÓN DEL PUNTO DEL ARTÍCULO (COLOR ROJO)”</a:t>
                      </a:r>
                    </a:p>
                    <a:p>
                      <a:pPr marL="171450" indent="-171450" algn="just">
                        <a:buFontTx/>
                        <a:buChar char="-"/>
                      </a:pPr>
                      <a:r>
                        <a:rPr lang="es-ES" sz="1000" b="0" i="0" u="none" strike="noStrike" kern="1200" baseline="0" dirty="0" smtClean="0">
                          <a:solidFill>
                            <a:schemeClr val="dk1"/>
                          </a:solidFill>
                          <a:latin typeface="+mn-lt"/>
                          <a:ea typeface="+mn-ea"/>
                          <a:cs typeface="+mn-cs"/>
                        </a:rPr>
                        <a:t>EN AQUELLAS LIQUIDACIONES SATISFECHAS POR UNA INSTITUCIÓN DISTINTA A LA UGR O QUE SE IMPUTEN A PROYECTOS DEL PLAN ESTATAL I+D+I, Y CUYA LIQUIDACIÓN SEA INFERIOR A LA QUE PUDIERA CORRESPONDERLE A TRAVÉS DE ESTAS NORMAS, SE PODRÁ REALIZAR UNA LIQUIDACIÓN COMPLEMENTARIA PARA ABONAR LA DIFERENCIA. PARA ELLO </a:t>
                      </a:r>
                      <a:r>
                        <a:rPr lang="es-ES" sz="1000" b="1" i="0" u="none" strike="noStrike" kern="1200" baseline="0" dirty="0" smtClean="0">
                          <a:solidFill>
                            <a:schemeClr val="dk1"/>
                          </a:solidFill>
                          <a:latin typeface="+mn-lt"/>
                          <a:ea typeface="+mn-ea"/>
                          <a:cs typeface="+mn-cs"/>
                        </a:rPr>
                        <a:t>ES NECESARIA LA AUTORIZACIÓN PREVIA AL INICIO DE LA COMISIÓN DE SERVICIO</a:t>
                      </a:r>
                      <a:endParaRPr lang="es-ES" sz="1000" b="0" i="0" u="none" strike="noStrike" kern="1200" baseline="0" dirty="0">
                        <a:solidFill>
                          <a:schemeClr val="dk1"/>
                        </a:solidFill>
                        <a:latin typeface="+mn-lt"/>
                        <a:ea typeface="+mn-ea"/>
                        <a:cs typeface="+mn-cs"/>
                      </a:endParaRPr>
                    </a:p>
                  </a:txBody>
                  <a:tcPr marL="91427" marR="91427" marT="45701" marB="45701" anchor="ctr"/>
                </a:tc>
              </a:tr>
              <a:tr h="216024">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ES" sz="1000" b="1" i="0" u="none" strike="noStrike" kern="1200" baseline="0" dirty="0" smtClean="0">
                          <a:solidFill>
                            <a:schemeClr val="dk1"/>
                          </a:solidFill>
                          <a:latin typeface="+mn-lt"/>
                          <a:ea typeface="+mn-ea"/>
                          <a:cs typeface="+mn-cs"/>
                        </a:rPr>
                        <a:t>ART. 14. DERECHO Y MEDIOS DE DESPLAZAMIENTO</a:t>
                      </a:r>
                      <a:endParaRPr lang="es-ES" sz="1000" b="0" i="0" u="none" strike="noStrike" kern="1200" baseline="0" dirty="0" smtClean="0">
                        <a:solidFill>
                          <a:schemeClr val="dk1"/>
                        </a:solidFill>
                        <a:latin typeface="+mn-lt"/>
                        <a:ea typeface="+mn-ea"/>
                        <a:cs typeface="+mn-cs"/>
                      </a:endParaRPr>
                    </a:p>
                  </a:txBody>
                  <a:tcPr marL="91427" marR="91427" marT="45701" marB="45701" anchor="ctr"/>
                </a:tc>
              </a:tr>
              <a:tr h="1152128">
                <a:tc>
                  <a:txBody>
                    <a:bodyPr/>
                    <a:lstStyle/>
                    <a:p>
                      <a:pPr marL="171450" indent="-171450" algn="just">
                        <a:buFontTx/>
                        <a:buChar char="-"/>
                      </a:pPr>
                      <a:r>
                        <a:rPr lang="es-ES" sz="1000" b="0" i="1" u="none" strike="noStrike" kern="1200" baseline="0" dirty="0" smtClean="0">
                          <a:solidFill>
                            <a:schemeClr val="dk1"/>
                          </a:solidFill>
                          <a:latin typeface="+mn-lt"/>
                          <a:ea typeface="+mn-ea"/>
                          <a:cs typeface="+mn-cs"/>
                        </a:rPr>
                        <a:t>“AMPLIACIÓN DEL PUNTO DEL ARTÍCULO (COLOR ROJO)”</a:t>
                      </a:r>
                    </a:p>
                    <a:p>
                      <a:pPr marL="171450" indent="-171450" algn="just">
                        <a:buFontTx/>
                        <a:buChar char="-"/>
                      </a:pPr>
                      <a:r>
                        <a:rPr lang="es-ES" sz="1000" b="0" i="0" u="none" strike="noStrike" kern="1200" baseline="0" dirty="0" smtClean="0">
                          <a:solidFill>
                            <a:schemeClr val="dk1"/>
                          </a:solidFill>
                          <a:latin typeface="+mn-lt"/>
                          <a:ea typeface="+mn-ea"/>
                          <a:cs typeface="+mn-cs"/>
                        </a:rPr>
                        <a:t>TODA COMISIÓN DE SERVICIO DARÁ DERECHO A VIAJAR EN EL MEDIO DE TRANSPORTE QUE SE DETERMINE EN LA MISMA, A EXCEPCIÓN DE LO PREVISTO EN EL ARTÍCULO 16 PARA MEDIOS DE TRANSPORTE ESPECIALES</a:t>
                      </a:r>
                    </a:p>
                  </a:txBody>
                  <a:tcPr marL="91427" marR="91427" marT="45701" marB="45701" anchor="ctr"/>
                </a:tc>
              </a:tr>
              <a:tr h="288032">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 sz="1000" b="1" i="0" u="none" strike="noStrike" kern="1200" baseline="0" dirty="0" smtClean="0">
                          <a:solidFill>
                            <a:schemeClr val="tx1"/>
                          </a:solidFill>
                          <a:latin typeface="+mn-lt"/>
                          <a:ea typeface="+mn-ea"/>
                          <a:cs typeface="+mn-cs"/>
                        </a:rPr>
                        <a:t>ART. 16 MEDIOS DE TRANSPORTES ESPECIALES, USO DE VEHÍCULO PARTICULAR, DE ALQUILER Y APARCAMIENTO</a:t>
                      </a:r>
                      <a:endParaRPr lang="es-ES" sz="1000" b="1" i="0" u="none" strike="noStrike" kern="1200" baseline="0" dirty="0">
                        <a:solidFill>
                          <a:srgbClr val="FF0000"/>
                        </a:solidFill>
                        <a:latin typeface="+mn-lt"/>
                        <a:ea typeface="+mn-ea"/>
                        <a:cs typeface="+mn-cs"/>
                      </a:endParaRPr>
                    </a:p>
                  </a:txBody>
                  <a:tcPr marL="91427" marR="91427" marT="45701" marB="45701" anchor="ctr"/>
                </a:tc>
              </a:tr>
              <a:tr h="899942">
                <a:tc>
                  <a:txBody>
                    <a:bodyPr/>
                    <a:lstStyle/>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s-ES" sz="1000" b="0" i="1" u="none" strike="noStrike" kern="1200" baseline="0" dirty="0" smtClean="0">
                          <a:solidFill>
                            <a:schemeClr val="dk1"/>
                          </a:solidFill>
                          <a:latin typeface="+mn-lt"/>
                          <a:ea typeface="+mn-ea"/>
                          <a:cs typeface="+mn-cs"/>
                        </a:rPr>
                        <a:t>“NUEVO”</a:t>
                      </a:r>
                      <a:endParaRPr lang="es-ES" sz="1000" b="0" i="0" u="none" strike="noStrike" kern="1200" baseline="0" dirty="0" smtClean="0">
                        <a:solidFill>
                          <a:schemeClr val="tx1"/>
                        </a:solidFill>
                        <a:latin typeface="+mn-lt"/>
                        <a:ea typeface="+mn-ea"/>
                        <a:cs typeface="+mn-cs"/>
                      </a:endParaRP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s-ES" sz="1000" b="1" i="0" u="none" strike="noStrike" kern="1200" baseline="0" dirty="0" smtClean="0">
                          <a:solidFill>
                            <a:schemeClr val="dk1"/>
                          </a:solidFill>
                          <a:latin typeface="+mn-lt"/>
                          <a:ea typeface="+mn-ea"/>
                          <a:cs typeface="+mn-cs"/>
                        </a:rPr>
                        <a:t>NO SE PODRÁ UTILIZAR EL VEHÍCULO PARTICULAR PARA DESPLAZAMIENTOS EN EL EXTRANJERO SALVO EN PORTUGAL Y SIEMPRE QUE SE JUSTIFIQUE LA EFICIENCIA EN TÉRMINOS ECONÓMICOS</a:t>
                      </a:r>
                    </a:p>
                  </a:txBody>
                  <a:tcPr marL="91427" marR="91427" marT="45701" marB="45701" anchor="ctr"/>
                </a:tc>
              </a:tr>
            </a:tbl>
          </a:graphicData>
        </a:graphic>
      </p:graphicFrame>
    </p:spTree>
    <p:extLst>
      <p:ext uri="{BB962C8B-B14F-4D97-AF65-F5344CB8AC3E}">
        <p14:creationId xmlns:p14="http://schemas.microsoft.com/office/powerpoint/2010/main" val="14422753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a:xfrm>
            <a:off x="2019300" y="157163"/>
            <a:ext cx="7700963" cy="706437"/>
          </a:xfrm>
        </p:spPr>
        <p:txBody>
          <a:bodyPr/>
          <a:lstStyle/>
          <a:p>
            <a:pPr eaLnBrk="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s-ES" altLang="es-ES" sz="2000" b="1" dirty="0"/>
              <a:t>BASES DE EJECUCIÓN DEL PRESUPUESTO 2018</a:t>
            </a:r>
            <a:endParaRPr lang="es-ES" sz="2000" dirty="0" smtClean="0"/>
          </a:p>
        </p:txBody>
      </p:sp>
      <p:sp>
        <p:nvSpPr>
          <p:cNvPr id="7" name="Rectangle 2"/>
          <p:cNvSpPr txBox="1">
            <a:spLocks noChangeArrowheads="1"/>
          </p:cNvSpPr>
          <p:nvPr/>
        </p:nvSpPr>
        <p:spPr bwMode="auto">
          <a:xfrm>
            <a:off x="1328013" y="1187549"/>
            <a:ext cx="8135938" cy="50800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txBody>
          <a:bodyPr lIns="0" tIns="28440" rIns="0" bIns="0"/>
          <a:lstStyle>
            <a:lvl1pPr marL="342900" indent="-342900" algn="l" defTabSz="449263" rtl="0" eaLnBrk="0" fontAlgn="base" hangingPunct="0">
              <a:lnSpc>
                <a:spcPct val="93000"/>
              </a:lnSpc>
              <a:spcBef>
                <a:spcPts val="1425"/>
              </a:spcBef>
              <a:spcAft>
                <a:spcPct val="0"/>
              </a:spcAft>
              <a:buClr>
                <a:srgbClr val="000000"/>
              </a:buClr>
              <a:buSzPct val="100000"/>
              <a:buFont typeface="Times New Roman" pitchFamily="18" charset="0"/>
              <a:defRPr sz="2800">
                <a:solidFill>
                  <a:srgbClr val="808080"/>
                </a:solidFill>
                <a:latin typeface="+mn-lt"/>
                <a:ea typeface="+mn-ea"/>
                <a:cs typeface="+mn-cs"/>
              </a:defRPr>
            </a:lvl1pPr>
            <a:lvl2pPr marL="742950" indent="-285750" algn="l" defTabSz="449263" rtl="0" eaLnBrk="0" fontAlgn="base" hangingPunct="0">
              <a:lnSpc>
                <a:spcPct val="93000"/>
              </a:lnSpc>
              <a:spcBef>
                <a:spcPts val="1138"/>
              </a:spcBef>
              <a:spcAft>
                <a:spcPct val="0"/>
              </a:spcAft>
              <a:buClr>
                <a:srgbClr val="000000"/>
              </a:buClr>
              <a:buSzPct val="100000"/>
              <a:buFont typeface="Times New Roman" pitchFamily="18" charset="0"/>
              <a:defRPr sz="2600">
                <a:solidFill>
                  <a:srgbClr val="808080"/>
                </a:solidFill>
                <a:latin typeface="+mn-lt"/>
                <a:ea typeface="+mn-ea"/>
                <a:cs typeface="+mn-cs"/>
              </a:defRPr>
            </a:lvl2pPr>
            <a:lvl3pPr marL="1143000" indent="-228600" algn="l" defTabSz="449263" rtl="0" eaLnBrk="0" fontAlgn="base" hangingPunct="0">
              <a:lnSpc>
                <a:spcPct val="93000"/>
              </a:lnSpc>
              <a:spcBef>
                <a:spcPts val="850"/>
              </a:spcBef>
              <a:spcAft>
                <a:spcPct val="0"/>
              </a:spcAft>
              <a:buClr>
                <a:srgbClr val="000000"/>
              </a:buClr>
              <a:buSzPct val="100000"/>
              <a:buFont typeface="Times New Roman" pitchFamily="18" charset="0"/>
              <a:defRPr sz="2400">
                <a:solidFill>
                  <a:srgbClr val="808080"/>
                </a:solidFill>
                <a:latin typeface="+mn-lt"/>
                <a:ea typeface="+mn-ea"/>
                <a:cs typeface="+mn-cs"/>
              </a:defRPr>
            </a:lvl3pPr>
            <a:lvl4pPr marL="1600200" indent="-228600" algn="l" defTabSz="449263" rtl="0" eaLnBrk="0" fontAlgn="base" hangingPunct="0">
              <a:lnSpc>
                <a:spcPct val="93000"/>
              </a:lnSpc>
              <a:spcBef>
                <a:spcPts val="575"/>
              </a:spcBef>
              <a:spcAft>
                <a:spcPct val="0"/>
              </a:spcAft>
              <a:buClr>
                <a:srgbClr val="000000"/>
              </a:buClr>
              <a:buSzPct val="100000"/>
              <a:buFont typeface="Times New Roman" pitchFamily="18" charset="0"/>
              <a:defRPr sz="2400">
                <a:solidFill>
                  <a:srgbClr val="808080"/>
                </a:solidFill>
                <a:latin typeface="+mn-lt"/>
                <a:ea typeface="+mn-ea"/>
                <a:cs typeface="+mn-cs"/>
              </a:defRPr>
            </a:lvl4pPr>
            <a:lvl5pPr marL="2057400" indent="-228600" algn="l" defTabSz="449263" rtl="0" eaLnBrk="0" fontAlgn="base" hangingPunct="0">
              <a:lnSpc>
                <a:spcPct val="93000"/>
              </a:lnSpc>
              <a:spcBef>
                <a:spcPts val="288"/>
              </a:spcBef>
              <a:spcAft>
                <a:spcPct val="0"/>
              </a:spcAft>
              <a:buClr>
                <a:srgbClr val="000000"/>
              </a:buClr>
              <a:buSzPct val="100000"/>
              <a:buFont typeface="Times New Roman" pitchFamily="18" charset="0"/>
              <a:defRPr sz="2000">
                <a:solidFill>
                  <a:srgbClr val="808080"/>
                </a:solidFill>
                <a:latin typeface="+mn-lt"/>
                <a:ea typeface="+mn-ea"/>
                <a:cs typeface="+mn-cs"/>
              </a:defRPr>
            </a:lvl5pPr>
            <a:lvl6pPr marL="25146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6pPr>
            <a:lvl7pPr marL="29718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7pPr>
            <a:lvl8pPr marL="34290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8pPr>
            <a:lvl9pPr marL="38862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9pPr>
          </a:lstStyle>
          <a:p>
            <a:pPr marL="0" indent="0">
              <a:defRPr/>
            </a:pPr>
            <a:r>
              <a:rPr lang="es-ES" altLang="es-ES" sz="1400" b="1" dirty="0">
                <a:solidFill>
                  <a:schemeClr val="accent1">
                    <a:lumMod val="50000"/>
                  </a:schemeClr>
                </a:solidFill>
              </a:rPr>
              <a:t>NORMAS PARA LA LIQUIDACIÓN Y TRAMITACIÓN DE </a:t>
            </a:r>
            <a:r>
              <a:rPr lang="es-ES" altLang="es-ES" sz="1400" b="1" dirty="0" smtClean="0">
                <a:solidFill>
                  <a:schemeClr val="accent1">
                    <a:lumMod val="50000"/>
                  </a:schemeClr>
                </a:solidFill>
              </a:rPr>
              <a:t>INDEMNIZACIONES</a:t>
            </a:r>
            <a:r>
              <a:rPr lang="es-ES" altLang="es-ES" sz="1400" b="1" dirty="0">
                <a:solidFill>
                  <a:schemeClr val="accent1">
                    <a:lumMod val="50000"/>
                  </a:schemeClr>
                </a:solidFill>
              </a:rPr>
              <a:t>: </a:t>
            </a:r>
            <a:r>
              <a:rPr lang="es-ES" altLang="es-ES" sz="1400" dirty="0">
                <a:solidFill>
                  <a:schemeClr val="accent1">
                    <a:lumMod val="50000"/>
                  </a:schemeClr>
                </a:solidFill>
              </a:rPr>
              <a:t>POR RAZÓN DEL SERVICIO Y GASTOS POR DESPLAZAMIENTO Y ESTANCIA DE PERSONAL EXTERNO</a:t>
            </a:r>
            <a:endParaRPr lang="es-ES" altLang="es-ES" sz="1400" kern="0" dirty="0">
              <a:solidFill>
                <a:schemeClr val="accent1">
                  <a:lumMod val="50000"/>
                </a:schemeClr>
              </a:solidFill>
            </a:endParaRPr>
          </a:p>
        </p:txBody>
      </p:sp>
      <p:graphicFrame>
        <p:nvGraphicFramePr>
          <p:cNvPr id="2" name="1 Tabla"/>
          <p:cNvGraphicFramePr>
            <a:graphicFrameLocks noGrp="1"/>
          </p:cNvGraphicFramePr>
          <p:nvPr>
            <p:extLst>
              <p:ext uri="{D42A27DB-BD31-4B8C-83A1-F6EECF244321}">
                <p14:modId xmlns:p14="http://schemas.microsoft.com/office/powerpoint/2010/main" val="1839553458"/>
              </p:ext>
            </p:extLst>
          </p:nvPr>
        </p:nvGraphicFramePr>
        <p:xfrm>
          <a:off x="1295897" y="2123653"/>
          <a:ext cx="4032448" cy="2808312"/>
        </p:xfrm>
        <a:graphic>
          <a:graphicData uri="http://schemas.openxmlformats.org/drawingml/2006/table">
            <a:tbl>
              <a:tblPr firstRow="1" bandRow="1">
                <a:tableStyleId>{5C22544A-7EE6-4342-B048-85BDC9FD1C3A}</a:tableStyleId>
              </a:tblPr>
              <a:tblGrid>
                <a:gridCol w="4032448"/>
              </a:tblGrid>
              <a:tr h="288031">
                <a:tc>
                  <a:txBody>
                    <a:bodyPr/>
                    <a:lstStyle/>
                    <a:p>
                      <a:pPr algn="just"/>
                      <a:r>
                        <a:rPr lang="es-ES" sz="1000" b="1" i="0" u="none" strike="noStrike" kern="1200" baseline="0" dirty="0" smtClean="0">
                          <a:solidFill>
                            <a:schemeClr val="tx1"/>
                          </a:solidFill>
                          <a:latin typeface="+mn-lt"/>
                          <a:ea typeface="+mn-ea"/>
                          <a:cs typeface="+mn-cs"/>
                        </a:rPr>
                        <a:t>ART. 16 MEDIOS DE TRANSPORTES ESPECIALES, USO DE VEHÍCULO PARTICULAR, DE ALQUILER Y APARCAMIENTO</a:t>
                      </a:r>
                      <a:endParaRPr lang="es-ES" sz="1000" b="1" i="0" u="none" strike="noStrike" kern="1200" baseline="0" dirty="0">
                        <a:solidFill>
                          <a:schemeClr val="tx1"/>
                        </a:solidFill>
                        <a:latin typeface="+mn-lt"/>
                        <a:ea typeface="+mn-ea"/>
                        <a:cs typeface="+mn-cs"/>
                      </a:endParaRPr>
                    </a:p>
                  </a:txBody>
                  <a:tcPr marL="91427" marR="91427" marT="45706" marB="45706" anchor="ctr">
                    <a:solidFill>
                      <a:schemeClr val="accent5">
                        <a:lumMod val="20000"/>
                        <a:lumOff val="80000"/>
                      </a:schemeClr>
                    </a:solidFill>
                  </a:tcPr>
                </a:tc>
              </a:tr>
              <a:tr h="2412100">
                <a:tc>
                  <a:txBody>
                    <a:bodyPr/>
                    <a:lstStyle/>
                    <a:p>
                      <a:pPr algn="just"/>
                      <a:endParaRPr lang="es-ES" sz="1000" b="0" i="0" u="none" strike="noStrike" kern="1200" baseline="0" dirty="0" smtClean="0">
                        <a:solidFill>
                          <a:schemeClr val="dk1"/>
                        </a:solidFill>
                        <a:latin typeface="+mn-lt"/>
                        <a:ea typeface="+mn-ea"/>
                        <a:cs typeface="+mn-cs"/>
                      </a:endParaRPr>
                    </a:p>
                    <a:p>
                      <a:pPr algn="just"/>
                      <a:r>
                        <a:rPr lang="es-ES" sz="1000" b="0" i="0" u="none" strike="noStrike" kern="1200" baseline="0" dirty="0" smtClean="0">
                          <a:solidFill>
                            <a:schemeClr val="dk1"/>
                          </a:solidFill>
                          <a:latin typeface="+mn-lt"/>
                          <a:ea typeface="+mn-ea"/>
                          <a:cs typeface="+mn-cs"/>
                        </a:rPr>
                        <a:t>8. Los traslados en el interior de las ciudades y a aeropuertos o estaciones deberán realizarse, como regla general, en medios colectivos de transporte para ser indemnizados. No obstante, siempre que se justifiquen documentalmente, serán indemnizables como gastos de viaje los de desplazamiento en taxi hasta o desde las estaciones de ferrocarril, autobuses, puertos y aeropuertos más cercanos al lugar de destino de la comisión o al lugar de la residencia oficial, según se trate de ida o regreso, respectivamente, </a:t>
                      </a:r>
                      <a:r>
                        <a:rPr lang="es-ES" sz="1000" b="0" i="0" u="none" strike="noStrike" kern="1200" baseline="0" dirty="0" smtClean="0">
                          <a:solidFill>
                            <a:srgbClr val="FF0000"/>
                          </a:solidFill>
                          <a:latin typeface="+mn-lt"/>
                          <a:ea typeface="+mn-ea"/>
                          <a:cs typeface="+mn-cs"/>
                        </a:rPr>
                        <a:t>así como los correspondientes a gestiones o diligencias, en dicho lugar, específicamente relacionadas con el servicio de que se trate y siempre que no existan medios regulares de transporte público colectivo.</a:t>
                      </a:r>
                      <a:endParaRPr lang="es-ES" sz="1000" b="1" i="0" u="none" strike="noStrike" kern="1200" baseline="0" dirty="0">
                        <a:solidFill>
                          <a:srgbClr val="FF0000"/>
                        </a:solidFill>
                        <a:latin typeface="+mn-lt"/>
                        <a:ea typeface="+mn-ea"/>
                        <a:cs typeface="+mn-cs"/>
                      </a:endParaRPr>
                    </a:p>
                  </a:txBody>
                  <a:tcPr marL="91427" marR="91427" marT="45706" marB="45706" anchor="ctr"/>
                </a:tc>
              </a:tr>
            </a:tbl>
          </a:graphicData>
        </a:graphic>
      </p:graphicFrame>
      <p:graphicFrame>
        <p:nvGraphicFramePr>
          <p:cNvPr id="3" name="2 Tabla"/>
          <p:cNvGraphicFramePr>
            <a:graphicFrameLocks noGrp="1"/>
          </p:cNvGraphicFramePr>
          <p:nvPr>
            <p:extLst>
              <p:ext uri="{D42A27DB-BD31-4B8C-83A1-F6EECF244321}">
                <p14:modId xmlns:p14="http://schemas.microsoft.com/office/powerpoint/2010/main" val="778123939"/>
              </p:ext>
            </p:extLst>
          </p:nvPr>
        </p:nvGraphicFramePr>
        <p:xfrm>
          <a:off x="5544369" y="2123653"/>
          <a:ext cx="3816424" cy="2808312"/>
        </p:xfrm>
        <a:graphic>
          <a:graphicData uri="http://schemas.openxmlformats.org/drawingml/2006/table">
            <a:tbl>
              <a:tblPr firstRow="1" bandRow="1">
                <a:tableStyleId>{5C22544A-7EE6-4342-B048-85BDC9FD1C3A}</a:tableStyleId>
              </a:tblPr>
              <a:tblGrid>
                <a:gridCol w="3816424"/>
              </a:tblGrid>
              <a:tr h="360040">
                <a:tc>
                  <a:txBody>
                    <a:bodyPr/>
                    <a:lstStyle/>
                    <a:p>
                      <a:pPr algn="just"/>
                      <a:r>
                        <a:rPr lang="es-ES" sz="1000" b="1" i="0" u="none" strike="noStrike" kern="1200" baseline="0" dirty="0" smtClean="0">
                          <a:solidFill>
                            <a:schemeClr val="tx1"/>
                          </a:solidFill>
                          <a:latin typeface="+mn-lt"/>
                          <a:ea typeface="+mn-ea"/>
                          <a:cs typeface="+mn-cs"/>
                        </a:rPr>
                        <a:t>ART. 16 MEDIOS DE TRANSPORTES ESPECIALES, USO DE VEHÍCULO PARTICULAR, DE ALQUILER Y APARCAMIENTO</a:t>
                      </a:r>
                      <a:endParaRPr lang="es-ES" sz="1000" b="1" i="0" u="none" strike="noStrike" kern="1200" baseline="0" dirty="0">
                        <a:solidFill>
                          <a:schemeClr val="tx1"/>
                        </a:solidFill>
                        <a:latin typeface="+mn-lt"/>
                        <a:ea typeface="+mn-ea"/>
                        <a:cs typeface="+mn-cs"/>
                      </a:endParaRPr>
                    </a:p>
                  </a:txBody>
                  <a:tcPr marL="91427" marR="91427" marT="45719" marB="45719" anchor="ctr">
                    <a:solidFill>
                      <a:schemeClr val="accent5">
                        <a:lumMod val="20000"/>
                        <a:lumOff val="80000"/>
                      </a:schemeClr>
                    </a:solidFill>
                  </a:tcPr>
                </a:tc>
              </a:tr>
              <a:tr h="2259674">
                <a:tc>
                  <a:txBody>
                    <a:bodyPr/>
                    <a:lstStyle/>
                    <a:p>
                      <a:pPr marL="171450" indent="-171450" algn="just">
                        <a:buFontTx/>
                        <a:buChar char="-"/>
                      </a:pPr>
                      <a:endParaRPr lang="es-ES" sz="1000" b="0" i="0" u="none" strike="noStrike" kern="1200" baseline="0" dirty="0" smtClean="0">
                        <a:solidFill>
                          <a:schemeClr val="dk1"/>
                        </a:solidFill>
                        <a:latin typeface="+mn-lt"/>
                        <a:ea typeface="+mn-ea"/>
                        <a:cs typeface="+mn-cs"/>
                      </a:endParaRPr>
                    </a:p>
                    <a:p>
                      <a:pPr marL="171450" indent="-171450" algn="just">
                        <a:buFontTx/>
                        <a:buChar char="-"/>
                      </a:pPr>
                      <a:endParaRPr lang="es-ES" sz="1000" b="0" i="0" u="none" strike="noStrike" kern="1200" baseline="0" dirty="0" smtClean="0">
                        <a:solidFill>
                          <a:schemeClr val="dk1"/>
                        </a:solidFill>
                        <a:latin typeface="+mn-lt"/>
                        <a:ea typeface="+mn-ea"/>
                        <a:cs typeface="+mn-cs"/>
                      </a:endParaRPr>
                    </a:p>
                    <a:p>
                      <a:pPr marL="171450" indent="-171450" algn="just">
                        <a:buFontTx/>
                        <a:buChar char="-"/>
                      </a:pPr>
                      <a:r>
                        <a:rPr lang="es-ES" sz="1000" b="0" i="1" u="none" strike="noStrike" kern="1200" baseline="0" dirty="0" smtClean="0">
                          <a:solidFill>
                            <a:schemeClr val="dk1"/>
                          </a:solidFill>
                          <a:latin typeface="+mn-lt"/>
                          <a:ea typeface="+mn-ea"/>
                          <a:cs typeface="+mn-cs"/>
                        </a:rPr>
                        <a:t>“AMPLIACIÓN DEL PUNTO DEL ARTÍCULO (COLOR ROJO)”</a:t>
                      </a:r>
                    </a:p>
                    <a:p>
                      <a:pPr marL="0" indent="0" algn="just">
                        <a:buFontTx/>
                        <a:buNone/>
                      </a:pPr>
                      <a:endParaRPr lang="es-ES" sz="1000" b="0" i="0" u="none" strike="noStrike" kern="1200" baseline="0" dirty="0" smtClean="0">
                        <a:solidFill>
                          <a:schemeClr val="dk1"/>
                        </a:solidFill>
                        <a:latin typeface="+mn-lt"/>
                        <a:ea typeface="+mn-ea"/>
                        <a:cs typeface="+mn-cs"/>
                      </a:endParaRPr>
                    </a:p>
                    <a:p>
                      <a:pPr marL="0" indent="0" algn="just">
                        <a:buFontTx/>
                        <a:buNone/>
                      </a:pPr>
                      <a:endParaRPr lang="es-ES" sz="1000" b="0" i="0" u="none" strike="noStrike" kern="1200" baseline="0" dirty="0" smtClean="0">
                        <a:solidFill>
                          <a:schemeClr val="dk1"/>
                        </a:solidFill>
                        <a:latin typeface="+mn-lt"/>
                        <a:ea typeface="+mn-ea"/>
                        <a:cs typeface="+mn-cs"/>
                      </a:endParaRPr>
                    </a:p>
                    <a:p>
                      <a:pPr marL="171450" indent="-171450" algn="just">
                        <a:buFontTx/>
                        <a:buChar char="-"/>
                      </a:pPr>
                      <a:r>
                        <a:rPr lang="es-ES" sz="1000" b="0" i="0" u="none" strike="noStrike" kern="1200" baseline="0" dirty="0" smtClean="0">
                          <a:solidFill>
                            <a:schemeClr val="dk1"/>
                          </a:solidFill>
                          <a:latin typeface="+mn-lt"/>
                          <a:ea typeface="+mn-ea"/>
                          <a:cs typeface="+mn-cs"/>
                        </a:rPr>
                        <a:t>SE PERMITE USO DE TAXI PARA GESTIONES O DILIGENCIAS RELACIONADAS CON EL SERVICIO DEL QUE SE TRATE (COMISIÓN DE SERVICIO), </a:t>
                      </a:r>
                      <a:r>
                        <a:rPr lang="es-ES" sz="1000" b="1" i="0" u="none" strike="noStrike" kern="1200" baseline="0" dirty="0" smtClean="0">
                          <a:solidFill>
                            <a:schemeClr val="dk1"/>
                          </a:solidFill>
                          <a:latin typeface="+mn-lt"/>
                          <a:ea typeface="+mn-ea"/>
                          <a:cs typeface="+mn-cs"/>
                        </a:rPr>
                        <a:t>SIEMPRE Y CUANDO NO EXISTAN MEDIOS REGULARES DE TRANSPORTE PÚBLICO</a:t>
                      </a:r>
                    </a:p>
                    <a:p>
                      <a:pPr marL="171450" indent="-171450" algn="just">
                        <a:buFontTx/>
                        <a:buChar char="-"/>
                      </a:pPr>
                      <a:endParaRPr lang="es-ES" sz="1000" b="0" i="0" u="none" strike="noStrike" kern="1200" baseline="0" dirty="0" smtClean="0">
                        <a:solidFill>
                          <a:schemeClr val="dk1"/>
                        </a:solidFill>
                        <a:latin typeface="+mn-lt"/>
                        <a:ea typeface="+mn-ea"/>
                        <a:cs typeface="+mn-cs"/>
                      </a:endParaRPr>
                    </a:p>
                  </a:txBody>
                  <a:tcPr marL="91427" marR="91427" marT="45719" marB="45719" anchor="ctr"/>
                </a:tc>
              </a:tr>
            </a:tbl>
          </a:graphicData>
        </a:graphic>
      </p:graphicFrame>
    </p:spTree>
    <p:extLst>
      <p:ext uri="{BB962C8B-B14F-4D97-AF65-F5344CB8AC3E}">
        <p14:creationId xmlns:p14="http://schemas.microsoft.com/office/powerpoint/2010/main" val="4049197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a:xfrm>
            <a:off x="2019300" y="157163"/>
            <a:ext cx="7700963" cy="706437"/>
          </a:xfrm>
        </p:spPr>
        <p:txBody>
          <a:bodyPr/>
          <a:lstStyle/>
          <a:p>
            <a:pPr eaLnBrk="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s-ES" altLang="es-ES" sz="2000" b="1" dirty="0"/>
              <a:t>BASES DE EJECUCIÓN DEL PRESUPUESTO 2018</a:t>
            </a:r>
            <a:endParaRPr lang="es-ES" sz="2000" dirty="0" smtClean="0"/>
          </a:p>
        </p:txBody>
      </p:sp>
      <p:sp>
        <p:nvSpPr>
          <p:cNvPr id="7" name="Rectangle 2"/>
          <p:cNvSpPr txBox="1">
            <a:spLocks noChangeArrowheads="1"/>
          </p:cNvSpPr>
          <p:nvPr/>
        </p:nvSpPr>
        <p:spPr bwMode="auto">
          <a:xfrm>
            <a:off x="1295400" y="1077913"/>
            <a:ext cx="8135938" cy="50800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txBody>
          <a:bodyPr lIns="0" tIns="28440" rIns="0" bIns="0"/>
          <a:lstStyle>
            <a:lvl1pPr marL="342900" indent="-342900" algn="l" defTabSz="449263" rtl="0" eaLnBrk="0" fontAlgn="base" hangingPunct="0">
              <a:lnSpc>
                <a:spcPct val="93000"/>
              </a:lnSpc>
              <a:spcBef>
                <a:spcPts val="1425"/>
              </a:spcBef>
              <a:spcAft>
                <a:spcPct val="0"/>
              </a:spcAft>
              <a:buClr>
                <a:srgbClr val="000000"/>
              </a:buClr>
              <a:buSzPct val="100000"/>
              <a:buFont typeface="Times New Roman" pitchFamily="18" charset="0"/>
              <a:defRPr sz="2800">
                <a:solidFill>
                  <a:srgbClr val="808080"/>
                </a:solidFill>
                <a:latin typeface="+mn-lt"/>
                <a:ea typeface="+mn-ea"/>
                <a:cs typeface="+mn-cs"/>
              </a:defRPr>
            </a:lvl1pPr>
            <a:lvl2pPr marL="742950" indent="-285750" algn="l" defTabSz="449263" rtl="0" eaLnBrk="0" fontAlgn="base" hangingPunct="0">
              <a:lnSpc>
                <a:spcPct val="93000"/>
              </a:lnSpc>
              <a:spcBef>
                <a:spcPts val="1138"/>
              </a:spcBef>
              <a:spcAft>
                <a:spcPct val="0"/>
              </a:spcAft>
              <a:buClr>
                <a:srgbClr val="000000"/>
              </a:buClr>
              <a:buSzPct val="100000"/>
              <a:buFont typeface="Times New Roman" pitchFamily="18" charset="0"/>
              <a:defRPr sz="2600">
                <a:solidFill>
                  <a:srgbClr val="808080"/>
                </a:solidFill>
                <a:latin typeface="+mn-lt"/>
                <a:ea typeface="+mn-ea"/>
                <a:cs typeface="+mn-cs"/>
              </a:defRPr>
            </a:lvl2pPr>
            <a:lvl3pPr marL="1143000" indent="-228600" algn="l" defTabSz="449263" rtl="0" eaLnBrk="0" fontAlgn="base" hangingPunct="0">
              <a:lnSpc>
                <a:spcPct val="93000"/>
              </a:lnSpc>
              <a:spcBef>
                <a:spcPts val="850"/>
              </a:spcBef>
              <a:spcAft>
                <a:spcPct val="0"/>
              </a:spcAft>
              <a:buClr>
                <a:srgbClr val="000000"/>
              </a:buClr>
              <a:buSzPct val="100000"/>
              <a:buFont typeface="Times New Roman" pitchFamily="18" charset="0"/>
              <a:defRPr sz="2400">
                <a:solidFill>
                  <a:srgbClr val="808080"/>
                </a:solidFill>
                <a:latin typeface="+mn-lt"/>
                <a:ea typeface="+mn-ea"/>
                <a:cs typeface="+mn-cs"/>
              </a:defRPr>
            </a:lvl3pPr>
            <a:lvl4pPr marL="1600200" indent="-228600" algn="l" defTabSz="449263" rtl="0" eaLnBrk="0" fontAlgn="base" hangingPunct="0">
              <a:lnSpc>
                <a:spcPct val="93000"/>
              </a:lnSpc>
              <a:spcBef>
                <a:spcPts val="575"/>
              </a:spcBef>
              <a:spcAft>
                <a:spcPct val="0"/>
              </a:spcAft>
              <a:buClr>
                <a:srgbClr val="000000"/>
              </a:buClr>
              <a:buSzPct val="100000"/>
              <a:buFont typeface="Times New Roman" pitchFamily="18" charset="0"/>
              <a:defRPr sz="2400">
                <a:solidFill>
                  <a:srgbClr val="808080"/>
                </a:solidFill>
                <a:latin typeface="+mn-lt"/>
                <a:ea typeface="+mn-ea"/>
                <a:cs typeface="+mn-cs"/>
              </a:defRPr>
            </a:lvl4pPr>
            <a:lvl5pPr marL="2057400" indent="-228600" algn="l" defTabSz="449263" rtl="0" eaLnBrk="0" fontAlgn="base" hangingPunct="0">
              <a:lnSpc>
                <a:spcPct val="93000"/>
              </a:lnSpc>
              <a:spcBef>
                <a:spcPts val="288"/>
              </a:spcBef>
              <a:spcAft>
                <a:spcPct val="0"/>
              </a:spcAft>
              <a:buClr>
                <a:srgbClr val="000000"/>
              </a:buClr>
              <a:buSzPct val="100000"/>
              <a:buFont typeface="Times New Roman" pitchFamily="18" charset="0"/>
              <a:defRPr sz="2000">
                <a:solidFill>
                  <a:srgbClr val="808080"/>
                </a:solidFill>
                <a:latin typeface="+mn-lt"/>
                <a:ea typeface="+mn-ea"/>
                <a:cs typeface="+mn-cs"/>
              </a:defRPr>
            </a:lvl5pPr>
            <a:lvl6pPr marL="25146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6pPr>
            <a:lvl7pPr marL="29718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7pPr>
            <a:lvl8pPr marL="34290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8pPr>
            <a:lvl9pPr marL="38862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9pPr>
          </a:lstStyle>
          <a:p>
            <a:pPr marL="0" indent="0">
              <a:defRPr/>
            </a:pPr>
            <a:r>
              <a:rPr lang="es-ES" altLang="es-ES" sz="1400" b="1" dirty="0">
                <a:solidFill>
                  <a:schemeClr val="accent1">
                    <a:lumMod val="50000"/>
                  </a:schemeClr>
                </a:solidFill>
              </a:rPr>
              <a:t>NORMAS PARA LA LIQUIDACIÓN Y TRAMITACIÓN DE </a:t>
            </a:r>
            <a:r>
              <a:rPr lang="es-ES" altLang="es-ES" sz="1400" b="1" dirty="0" smtClean="0">
                <a:solidFill>
                  <a:schemeClr val="accent1">
                    <a:lumMod val="50000"/>
                  </a:schemeClr>
                </a:solidFill>
              </a:rPr>
              <a:t>INDEMNIZACIONES</a:t>
            </a:r>
            <a:r>
              <a:rPr lang="es-ES" altLang="es-ES" sz="1400" b="1" dirty="0">
                <a:solidFill>
                  <a:schemeClr val="accent1">
                    <a:lumMod val="50000"/>
                  </a:schemeClr>
                </a:solidFill>
              </a:rPr>
              <a:t>: </a:t>
            </a:r>
            <a:r>
              <a:rPr lang="es-ES" altLang="es-ES" sz="1400" dirty="0">
                <a:solidFill>
                  <a:schemeClr val="accent1">
                    <a:lumMod val="50000"/>
                  </a:schemeClr>
                </a:solidFill>
              </a:rPr>
              <a:t>POR RAZÓN DEL SERVICIO Y GASTOS POR DESPLAZAMIENTO Y ESTANCIA DE PERSONAL EXTERNO</a:t>
            </a:r>
            <a:endParaRPr lang="es-ES" altLang="es-ES" sz="1400" kern="0" dirty="0">
              <a:solidFill>
                <a:schemeClr val="accent1">
                  <a:lumMod val="50000"/>
                </a:schemeClr>
              </a:solidFill>
            </a:endParaRPr>
          </a:p>
        </p:txBody>
      </p:sp>
      <p:graphicFrame>
        <p:nvGraphicFramePr>
          <p:cNvPr id="2" name="1 Tabla"/>
          <p:cNvGraphicFramePr>
            <a:graphicFrameLocks noGrp="1"/>
          </p:cNvGraphicFramePr>
          <p:nvPr>
            <p:extLst>
              <p:ext uri="{D42A27DB-BD31-4B8C-83A1-F6EECF244321}">
                <p14:modId xmlns:p14="http://schemas.microsoft.com/office/powerpoint/2010/main" val="3642316396"/>
              </p:ext>
            </p:extLst>
          </p:nvPr>
        </p:nvGraphicFramePr>
        <p:xfrm>
          <a:off x="1311177" y="1835621"/>
          <a:ext cx="4176463" cy="4876700"/>
        </p:xfrm>
        <a:graphic>
          <a:graphicData uri="http://schemas.openxmlformats.org/drawingml/2006/table">
            <a:tbl>
              <a:tblPr firstRow="1" bandRow="1">
                <a:tableStyleId>{5C22544A-7EE6-4342-B048-85BDC9FD1C3A}</a:tableStyleId>
              </a:tblPr>
              <a:tblGrid>
                <a:gridCol w="4176463"/>
              </a:tblGrid>
              <a:tr h="288031">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ES" sz="1000" b="1" i="0" u="none" strike="noStrike" kern="1200" baseline="0" dirty="0" smtClean="0">
                          <a:solidFill>
                            <a:schemeClr val="tx1"/>
                          </a:solidFill>
                          <a:latin typeface="+mn-lt"/>
                          <a:ea typeface="+mn-ea"/>
                          <a:cs typeface="+mn-cs"/>
                        </a:rPr>
                        <a:t>ART. 16 BIS. ACTIVIDADES COMPLEMENTARIAS EN CONGRESOS Y REUNIONES CIENTÍFICAS </a:t>
                      </a:r>
                      <a:r>
                        <a:rPr lang="es-ES" sz="1000" b="1" i="1" u="none" strike="noStrike" kern="1200" baseline="0" dirty="0" smtClean="0">
                          <a:solidFill>
                            <a:srgbClr val="FF0000"/>
                          </a:solidFill>
                          <a:latin typeface="+mn-lt"/>
                          <a:ea typeface="+mn-ea"/>
                          <a:cs typeface="+mn-cs"/>
                        </a:rPr>
                        <a:t>(NEW) </a:t>
                      </a:r>
                      <a:endParaRPr lang="es-ES" sz="1000" b="1" i="0" u="none" strike="noStrike" kern="1200" baseline="0" dirty="0">
                        <a:solidFill>
                          <a:schemeClr val="tx1"/>
                        </a:solidFill>
                        <a:latin typeface="+mn-lt"/>
                        <a:ea typeface="+mn-ea"/>
                        <a:cs typeface="+mn-cs"/>
                      </a:endParaRPr>
                    </a:p>
                  </a:txBody>
                  <a:tcPr marL="91427" marR="91427" marT="45710" marB="45710" anchor="ctr">
                    <a:solidFill>
                      <a:schemeClr val="accent5">
                        <a:lumMod val="20000"/>
                        <a:lumOff val="80000"/>
                      </a:schemeClr>
                    </a:solidFill>
                  </a:tcPr>
                </a:tc>
              </a:tr>
              <a:tr h="249512">
                <a:tc>
                  <a:txBody>
                    <a:bodyPr/>
                    <a:lstStyle/>
                    <a:p>
                      <a:pPr algn="just"/>
                      <a:endParaRPr lang="es-ES" sz="1000" b="0" i="0" u="none" strike="noStrike" kern="1200" baseline="0" dirty="0" smtClean="0">
                        <a:solidFill>
                          <a:schemeClr val="dk1"/>
                        </a:solidFill>
                        <a:latin typeface="+mn-lt"/>
                        <a:ea typeface="+mn-ea"/>
                        <a:cs typeface="+mn-cs"/>
                      </a:endParaRPr>
                    </a:p>
                    <a:p>
                      <a:pPr algn="just"/>
                      <a:r>
                        <a:rPr lang="es-ES" sz="1000" b="0" i="0" u="none" strike="noStrike" kern="1200" baseline="0" dirty="0" smtClean="0">
                          <a:solidFill>
                            <a:schemeClr val="dk1"/>
                          </a:solidFill>
                          <a:latin typeface="+mn-lt"/>
                          <a:ea typeface="+mn-ea"/>
                          <a:cs typeface="+mn-cs"/>
                        </a:rPr>
                        <a:t>1. Las actividades complementarias como comidas, visitas culturales o similares que se facturen de forma independiente dentro de la inscripción de un congreso, reunión científica o cualquier otro evento similar, no se consideran gasto elegible en los proyectos de investigación. Dichas actividades deberán ser abonadas por la persona comisionada o con cargo a una ayuda o subvención en la que el gasto resulte elegible. En este último supuesto, de la liquidación que se practique para cuantificar el importe de la indemnización será descontado el importe correspondiente a media manutención por cada comida y/o cena abonada con cargo al presupuesto de la Universidad de Granada o, en su caso, el importe de las visitas culturales y actividades similares </a:t>
                      </a:r>
                      <a:r>
                        <a:rPr lang="es-ES" sz="1000" b="0" i="0" u="none" strike="noStrike" kern="1200" baseline="0" dirty="0" smtClean="0">
                          <a:solidFill>
                            <a:schemeClr val="dk1"/>
                          </a:solidFill>
                          <a:latin typeface="+mn-lt"/>
                          <a:ea typeface="+mn-ea"/>
                          <a:cs typeface="+mn-cs"/>
                        </a:rPr>
                        <a:t>abonadas.</a:t>
                      </a:r>
                      <a:endParaRPr lang="es-ES" sz="1000" b="0" i="0" u="none" strike="noStrike" kern="1200" baseline="0" dirty="0" smtClean="0">
                        <a:solidFill>
                          <a:schemeClr val="dk1"/>
                        </a:solidFill>
                        <a:latin typeface="+mn-lt"/>
                        <a:ea typeface="+mn-ea"/>
                        <a:cs typeface="+mn-cs"/>
                      </a:endParaRPr>
                    </a:p>
                    <a:p>
                      <a:pPr algn="just"/>
                      <a:endParaRPr lang="es-ES" sz="1000" b="1" i="0" u="none" strike="noStrike" kern="1200" baseline="0" dirty="0">
                        <a:solidFill>
                          <a:srgbClr val="FF0000"/>
                        </a:solidFill>
                        <a:latin typeface="+mn-lt"/>
                        <a:ea typeface="+mn-ea"/>
                        <a:cs typeface="+mn-cs"/>
                      </a:endParaRPr>
                    </a:p>
                  </a:txBody>
                  <a:tcPr marL="91427" marR="91427" marT="45710" marB="45710" anchor="ctr"/>
                </a:tc>
              </a:tr>
              <a:tr h="249512">
                <a:tc>
                  <a:txBody>
                    <a:bodyPr/>
                    <a:lstStyle/>
                    <a:p>
                      <a:pPr algn="just"/>
                      <a:endParaRPr lang="es-ES" sz="1000" b="0" i="0" u="none" strike="noStrike" kern="1200" baseline="0" dirty="0" smtClean="0">
                        <a:solidFill>
                          <a:schemeClr val="dk1"/>
                        </a:solidFill>
                        <a:latin typeface="+mn-lt"/>
                        <a:ea typeface="+mn-ea"/>
                        <a:cs typeface="+mn-cs"/>
                      </a:endParaRPr>
                    </a:p>
                    <a:p>
                      <a:pPr algn="just"/>
                      <a:r>
                        <a:rPr lang="es-ES" sz="1000" b="0" i="0" u="none" strike="noStrike" kern="1200" baseline="0" dirty="0" smtClean="0">
                          <a:solidFill>
                            <a:schemeClr val="dk1"/>
                          </a:solidFill>
                          <a:latin typeface="+mn-lt"/>
                          <a:ea typeface="+mn-ea"/>
                          <a:cs typeface="+mn-cs"/>
                        </a:rPr>
                        <a:t>2. En los demás supuestos en los que los eventos no se especifiquen de forma independiente a la inscripción, el comisionado podrá percibir en concepto de manutención el importe correspondiente al total de los días de estancia </a:t>
                      </a:r>
                      <a:r>
                        <a:rPr lang="es-ES" sz="1000" b="0" i="0" u="none" strike="noStrike" kern="1200" baseline="0" dirty="0" smtClean="0">
                          <a:solidFill>
                            <a:schemeClr val="dk1"/>
                          </a:solidFill>
                          <a:latin typeface="+mn-lt"/>
                          <a:ea typeface="+mn-ea"/>
                          <a:cs typeface="+mn-cs"/>
                        </a:rPr>
                        <a:t>justificados.</a:t>
                      </a:r>
                      <a:endParaRPr lang="es-ES" sz="1000" b="0" i="0" u="none" strike="noStrike" kern="1200" baseline="0" dirty="0" smtClean="0">
                        <a:solidFill>
                          <a:schemeClr val="dk1"/>
                        </a:solidFill>
                        <a:latin typeface="+mn-lt"/>
                        <a:ea typeface="+mn-ea"/>
                        <a:cs typeface="+mn-cs"/>
                      </a:endParaRPr>
                    </a:p>
                    <a:p>
                      <a:pPr algn="just"/>
                      <a:endParaRPr lang="es-ES" sz="1000" b="1" i="0" u="none" strike="noStrike" kern="1200" baseline="0" dirty="0">
                        <a:solidFill>
                          <a:srgbClr val="FF0000"/>
                        </a:solidFill>
                        <a:latin typeface="+mn-lt"/>
                        <a:ea typeface="+mn-ea"/>
                        <a:cs typeface="+mn-cs"/>
                      </a:endParaRPr>
                    </a:p>
                  </a:txBody>
                  <a:tcPr marL="91427" marR="91427" marT="45710" marB="45710" anchor="ctr"/>
                </a:tc>
              </a:tr>
              <a:tr h="249512">
                <a:tc>
                  <a:txBody>
                    <a:bodyPr/>
                    <a:lstStyle/>
                    <a:p>
                      <a:pPr algn="just"/>
                      <a:r>
                        <a:rPr lang="es-ES" sz="1000" b="1" i="0" u="none" strike="noStrike" kern="1200" baseline="0" dirty="0" smtClean="0">
                          <a:solidFill>
                            <a:schemeClr val="tx1"/>
                          </a:solidFill>
                          <a:latin typeface="+mn-lt"/>
                          <a:ea typeface="+mn-ea"/>
                          <a:cs typeface="+mn-cs"/>
                        </a:rPr>
                        <a:t>ART. 24. AUTORIZACIÓN DE ASISTENCIAS POR LA PARTICIPACIÓN EN TRIBUNALES Y ÓRGANOS DE SELECCIÓN DE PERSONAL</a:t>
                      </a:r>
                      <a:endParaRPr lang="es-ES" sz="1000" b="1" i="0" u="none" strike="noStrike" kern="1200" baseline="0" dirty="0">
                        <a:solidFill>
                          <a:schemeClr val="tx1"/>
                        </a:solidFill>
                        <a:latin typeface="+mn-lt"/>
                        <a:ea typeface="+mn-ea"/>
                        <a:cs typeface="+mn-cs"/>
                      </a:endParaRPr>
                    </a:p>
                  </a:txBody>
                  <a:tcPr marL="91427" marR="91427" marT="45710" marB="45710" anchor="ctr"/>
                </a:tc>
              </a:tr>
              <a:tr h="249512">
                <a:tc>
                  <a:txBody>
                    <a:bodyPr/>
                    <a:lstStyle/>
                    <a:p>
                      <a:pPr algn="just"/>
                      <a:endParaRPr lang="es-ES" sz="1000" b="0" i="0" u="none" strike="noStrike" kern="1200" baseline="0" dirty="0" smtClean="0">
                        <a:solidFill>
                          <a:schemeClr val="dk1"/>
                        </a:solidFill>
                        <a:latin typeface="+mn-lt"/>
                        <a:ea typeface="+mn-ea"/>
                        <a:cs typeface="+mn-cs"/>
                      </a:endParaRPr>
                    </a:p>
                    <a:p>
                      <a:pPr algn="just"/>
                      <a:r>
                        <a:rPr lang="es-ES" sz="1000" b="0" i="0" u="none" strike="noStrike" kern="1200" baseline="0" dirty="0" smtClean="0">
                          <a:solidFill>
                            <a:schemeClr val="dk1"/>
                          </a:solidFill>
                          <a:latin typeface="+mn-lt"/>
                          <a:ea typeface="+mn-ea"/>
                          <a:cs typeface="+mn-cs"/>
                        </a:rPr>
                        <a:t>2. De igual modo, se abonarán asistencias a los colaboradores técnicos, administrativos y de servicios de dichos órganos, en aquellos casos que previa y expresamente se haya autorizado por la </a:t>
                      </a:r>
                      <a:r>
                        <a:rPr lang="es-ES" sz="1000" b="0" i="0" u="none" strike="noStrike" kern="1200" baseline="0" dirty="0" smtClean="0">
                          <a:solidFill>
                            <a:schemeClr val="dk1"/>
                          </a:solidFill>
                          <a:latin typeface="+mn-lt"/>
                          <a:ea typeface="+mn-ea"/>
                          <a:cs typeface="+mn-cs"/>
                        </a:rPr>
                        <a:t>Gerencia.</a:t>
                      </a:r>
                      <a:endParaRPr lang="es-ES" sz="1000" b="1" i="0" u="none" strike="noStrike" kern="1200" baseline="0" dirty="0">
                        <a:solidFill>
                          <a:srgbClr val="FF0000"/>
                        </a:solidFill>
                        <a:latin typeface="+mn-lt"/>
                        <a:ea typeface="+mn-ea"/>
                        <a:cs typeface="+mn-cs"/>
                      </a:endParaRPr>
                    </a:p>
                  </a:txBody>
                  <a:tcPr marL="91427" marR="91427" marT="45710" marB="45710" anchor="ctr"/>
                </a:tc>
              </a:tr>
            </a:tbl>
          </a:graphicData>
        </a:graphic>
      </p:graphicFrame>
      <p:graphicFrame>
        <p:nvGraphicFramePr>
          <p:cNvPr id="3" name="2 Tabla"/>
          <p:cNvGraphicFramePr>
            <a:graphicFrameLocks noGrp="1"/>
          </p:cNvGraphicFramePr>
          <p:nvPr>
            <p:extLst>
              <p:ext uri="{D42A27DB-BD31-4B8C-83A1-F6EECF244321}">
                <p14:modId xmlns:p14="http://schemas.microsoft.com/office/powerpoint/2010/main" val="3966587854"/>
              </p:ext>
            </p:extLst>
          </p:nvPr>
        </p:nvGraphicFramePr>
        <p:xfrm>
          <a:off x="5746919" y="1835621"/>
          <a:ext cx="3829897" cy="4826016"/>
        </p:xfrm>
        <a:graphic>
          <a:graphicData uri="http://schemas.openxmlformats.org/drawingml/2006/table">
            <a:tbl>
              <a:tblPr firstRow="1" bandRow="1">
                <a:tableStyleId>{5C22544A-7EE6-4342-B048-85BDC9FD1C3A}</a:tableStyleId>
              </a:tblPr>
              <a:tblGrid>
                <a:gridCol w="3829897"/>
              </a:tblGrid>
              <a:tr h="360040">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ES" sz="1000" b="1" i="0" u="none" strike="noStrike" kern="1200" baseline="0" dirty="0" smtClean="0">
                          <a:solidFill>
                            <a:schemeClr val="tx1"/>
                          </a:solidFill>
                          <a:latin typeface="+mn-lt"/>
                          <a:ea typeface="+mn-ea"/>
                          <a:cs typeface="+mn-cs"/>
                        </a:rPr>
                        <a:t>ART. 16 BIS. ACTIVIDADES COMPLEMENTARIAS EN CONGRESOS Y REUNIONES CIENTÍFICAS </a:t>
                      </a:r>
                      <a:r>
                        <a:rPr lang="es-ES" sz="1000" b="1" i="1" u="none" strike="noStrike" kern="1200" baseline="0" dirty="0" smtClean="0">
                          <a:solidFill>
                            <a:srgbClr val="FF0000"/>
                          </a:solidFill>
                          <a:latin typeface="+mn-lt"/>
                          <a:ea typeface="+mn-ea"/>
                          <a:cs typeface="+mn-cs"/>
                        </a:rPr>
                        <a:t>(NEW) </a:t>
                      </a:r>
                      <a:endParaRPr lang="es-ES" sz="1000" b="1" i="0" u="none" strike="noStrike" kern="1200" baseline="0" dirty="0">
                        <a:solidFill>
                          <a:schemeClr val="tx1"/>
                        </a:solidFill>
                        <a:latin typeface="+mn-lt"/>
                        <a:ea typeface="+mn-ea"/>
                        <a:cs typeface="+mn-cs"/>
                      </a:endParaRPr>
                    </a:p>
                  </a:txBody>
                  <a:tcPr marL="91427" marR="91427" marT="45703" marB="45703" anchor="ctr">
                    <a:solidFill>
                      <a:schemeClr val="accent5">
                        <a:lumMod val="20000"/>
                        <a:lumOff val="80000"/>
                      </a:schemeClr>
                    </a:solidFill>
                  </a:tcPr>
                </a:tc>
              </a:tr>
              <a:tr h="2196082">
                <a:tc>
                  <a:txBody>
                    <a:bodyPr/>
                    <a:lstStyle/>
                    <a:p>
                      <a:pPr marL="171450" indent="-171450" algn="just">
                        <a:buFontTx/>
                        <a:buChar char="-"/>
                      </a:pPr>
                      <a:r>
                        <a:rPr lang="es-ES" sz="1000" b="1" i="0" u="none" strike="noStrike" kern="1200" baseline="0" dirty="0" smtClean="0">
                          <a:solidFill>
                            <a:schemeClr val="dk1"/>
                          </a:solidFill>
                          <a:latin typeface="+mn-lt"/>
                          <a:ea typeface="+mn-ea"/>
                          <a:cs typeface="+mn-cs"/>
                        </a:rPr>
                        <a:t>LAS ACTIVIDADES COMPLEMENTARIAS (COMIDAS, VISITAS CULTURALES O SIMILARES) NO SON GASTOS ELEGIBLES EN LOS PROYECTOS DE INVESTIGACIÓN</a:t>
                      </a:r>
                    </a:p>
                    <a:p>
                      <a:pPr marL="0" indent="0" algn="just">
                        <a:buFontTx/>
                        <a:buNone/>
                      </a:pPr>
                      <a:endParaRPr lang="es-ES" sz="1000" b="1" i="0" u="none" strike="noStrike" kern="1200" baseline="0" dirty="0" smtClean="0">
                        <a:solidFill>
                          <a:schemeClr val="dk1"/>
                        </a:solidFill>
                        <a:latin typeface="+mn-lt"/>
                        <a:ea typeface="+mn-ea"/>
                        <a:cs typeface="+mn-cs"/>
                      </a:endParaRPr>
                    </a:p>
                    <a:p>
                      <a:pPr marL="171450" indent="-171450" algn="just">
                        <a:buFontTx/>
                        <a:buChar char="-"/>
                      </a:pPr>
                      <a:r>
                        <a:rPr lang="es-ES" sz="1000" b="1" i="0" u="none" strike="noStrike" kern="1200" baseline="0" dirty="0" smtClean="0">
                          <a:solidFill>
                            <a:schemeClr val="dk1"/>
                          </a:solidFill>
                          <a:latin typeface="+mn-lt"/>
                          <a:ea typeface="+mn-ea"/>
                          <a:cs typeface="+mn-cs"/>
                        </a:rPr>
                        <a:t>DICHAS ACTIVIDADES DEBERÁN SER ABONADAS POR EL COMISIONADO O LIQUIDADAS A TRAVÉS DE UN CENTRO DE GASTO EN EL QUE SÍ RESULTEN ELEGIBLES</a:t>
                      </a:r>
                    </a:p>
                    <a:p>
                      <a:pPr marL="0" indent="0" algn="just">
                        <a:buFontTx/>
                        <a:buNone/>
                      </a:pPr>
                      <a:endParaRPr lang="es-ES" sz="1000" b="1" i="0" u="none" strike="noStrike" kern="1200" baseline="0" dirty="0" smtClean="0">
                        <a:solidFill>
                          <a:schemeClr val="dk1"/>
                        </a:solidFill>
                        <a:latin typeface="+mn-lt"/>
                        <a:ea typeface="+mn-ea"/>
                        <a:cs typeface="+mn-cs"/>
                      </a:endParaRPr>
                    </a:p>
                    <a:p>
                      <a:pPr marL="171450" indent="-171450" algn="just">
                        <a:buFontTx/>
                        <a:buChar char="-"/>
                      </a:pPr>
                      <a:r>
                        <a:rPr lang="es-ES" sz="1000" b="1" i="0" u="none" strike="noStrike" kern="1200" baseline="0" dirty="0" smtClean="0">
                          <a:solidFill>
                            <a:schemeClr val="dk1"/>
                          </a:solidFill>
                          <a:latin typeface="+mn-lt"/>
                          <a:ea typeface="+mn-ea"/>
                          <a:cs typeface="+mn-cs"/>
                        </a:rPr>
                        <a:t>POR CADA COMIDA Y/O CENA REFLEJADAS EN LA FACTURA SERÁ DESCONTADA MEDIA MANUTENCIÓN EN LA LIQUIDACIÓN CORRESPONDIENTE. ASIMISMO, SE DESCONTARÁ EL </a:t>
                      </a:r>
                      <a:r>
                        <a:rPr lang="es-ES" sz="1000" b="1" i="0" u="none" strike="noStrike" kern="1200" baseline="0" smtClean="0">
                          <a:solidFill>
                            <a:schemeClr val="dk1"/>
                          </a:solidFill>
                          <a:latin typeface="+mn-lt"/>
                          <a:ea typeface="+mn-ea"/>
                          <a:cs typeface="+mn-cs"/>
                        </a:rPr>
                        <a:t>IMPORTE ÍNTEGRO </a:t>
                      </a:r>
                      <a:r>
                        <a:rPr lang="es-ES" sz="1000" b="1" i="0" u="none" strike="noStrike" kern="1200" baseline="0" dirty="0" smtClean="0">
                          <a:solidFill>
                            <a:schemeClr val="dk1"/>
                          </a:solidFill>
                          <a:latin typeface="+mn-lt"/>
                          <a:ea typeface="+mn-ea"/>
                          <a:cs typeface="+mn-cs"/>
                        </a:rPr>
                        <a:t>DE LAS VISITAS CULTURALES Y ACTIVIDADES SIMILARES</a:t>
                      </a:r>
                      <a:endParaRPr lang="es-ES" sz="1000" b="0" i="0" u="none" strike="noStrike" kern="1200" baseline="0" dirty="0" smtClean="0">
                        <a:solidFill>
                          <a:schemeClr val="dk1"/>
                        </a:solidFill>
                        <a:latin typeface="+mn-lt"/>
                        <a:ea typeface="+mn-ea"/>
                        <a:cs typeface="+mn-cs"/>
                      </a:endParaRPr>
                    </a:p>
                  </a:txBody>
                  <a:tcPr marL="91427" marR="91427" marT="45703" marB="45703" anchor="ctr"/>
                </a:tc>
              </a:tr>
              <a:tr h="108012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s-ES" sz="1000" b="0" i="0" u="none" strike="noStrike" kern="1200" baseline="0" dirty="0" smtClean="0">
                        <a:solidFill>
                          <a:schemeClr val="tx1"/>
                        </a:solidFill>
                        <a:latin typeface="+mn-lt"/>
                        <a:ea typeface="+mn-ea"/>
                        <a:cs typeface="+mn-cs"/>
                      </a:endParaRP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s-ES" sz="1000" b="0" i="0" u="none" strike="noStrike" kern="1200" baseline="0" dirty="0" smtClean="0">
                          <a:solidFill>
                            <a:schemeClr val="tx1"/>
                          </a:solidFill>
                          <a:latin typeface="+mn-lt"/>
                          <a:ea typeface="+mn-ea"/>
                          <a:cs typeface="+mn-cs"/>
                        </a:rPr>
                        <a:t>EN LOS DEMÁS SUPUESTOS NO ESPECIFICADOS EN LA INSCRIPCIÓN, SE PODRÁ PERCIBIR EN CONCEPTO DE MANUTENCIÓN EL IMPORTE TOTAL DE LOS DÍAS DE ESTANCIA JUSTIFICADOS</a:t>
                      </a:r>
                    </a:p>
                    <a:p>
                      <a:pPr marL="0" marR="0" indent="0" algn="just" defTabSz="914400" rtl="0" eaLnBrk="1" fontAlgn="auto" latinLnBrk="0" hangingPunct="1">
                        <a:lnSpc>
                          <a:spcPct val="100000"/>
                        </a:lnSpc>
                        <a:spcBef>
                          <a:spcPts val="0"/>
                        </a:spcBef>
                        <a:spcAft>
                          <a:spcPts val="0"/>
                        </a:spcAft>
                        <a:buClrTx/>
                        <a:buSzTx/>
                        <a:buFontTx/>
                        <a:buNone/>
                        <a:tabLst/>
                        <a:defRPr/>
                      </a:pPr>
                      <a:endParaRPr lang="es-ES" sz="1000" b="0" i="0" u="none" strike="noStrike" kern="1200" baseline="0" dirty="0" smtClean="0">
                        <a:solidFill>
                          <a:schemeClr val="tx1"/>
                        </a:solidFill>
                        <a:latin typeface="+mn-lt"/>
                        <a:ea typeface="+mn-ea"/>
                        <a:cs typeface="+mn-cs"/>
                      </a:endParaRPr>
                    </a:p>
                  </a:txBody>
                  <a:tcPr marL="91427" marR="91427" marT="45703" marB="45703" anchor="ctr"/>
                </a:tc>
              </a:tr>
              <a:tr h="576064">
                <a:tc>
                  <a:txBody>
                    <a:bodyPr/>
                    <a:lstStyle/>
                    <a:p>
                      <a:pPr algn="just"/>
                      <a:r>
                        <a:rPr lang="es-ES" sz="1000" b="1" i="0" u="none" strike="noStrike" kern="1200" baseline="0" dirty="0" smtClean="0">
                          <a:solidFill>
                            <a:schemeClr val="tx1"/>
                          </a:solidFill>
                          <a:latin typeface="+mn-lt"/>
                          <a:ea typeface="+mn-ea"/>
                          <a:cs typeface="+mn-cs"/>
                        </a:rPr>
                        <a:t>ART. 24. AUTORIZACIÓN DE ASISTENCIAS POR LA PARTICIPACIÓN EN TRIBUNALES Y ÓRGANOS DE SELECCIÓN DE PERSONAL</a:t>
                      </a:r>
                      <a:endParaRPr lang="es-ES" sz="1000" b="1" i="0" u="none" strike="noStrike" kern="1200" baseline="0" dirty="0">
                        <a:solidFill>
                          <a:schemeClr val="tx1"/>
                        </a:solidFill>
                        <a:latin typeface="+mn-lt"/>
                        <a:ea typeface="+mn-ea"/>
                        <a:cs typeface="+mn-cs"/>
                      </a:endParaRPr>
                    </a:p>
                  </a:txBody>
                  <a:tcPr marL="91427" marR="91427" marT="45703" marB="45703" anchor="ctr"/>
                </a:tc>
              </a:tr>
              <a:tr h="288032">
                <a:tc>
                  <a:txBody>
                    <a:bodyPr/>
                    <a:lstStyle/>
                    <a:p>
                      <a:pPr marL="171450" indent="-171450" algn="just">
                        <a:buFontTx/>
                        <a:buChar char="-"/>
                      </a:pPr>
                      <a:r>
                        <a:rPr lang="es-ES" sz="1000" b="0" i="0" u="none" strike="noStrike" kern="1200" baseline="0" dirty="0" smtClean="0">
                          <a:solidFill>
                            <a:schemeClr val="dk1"/>
                          </a:solidFill>
                          <a:latin typeface="+mn-lt"/>
                          <a:ea typeface="+mn-ea"/>
                          <a:cs typeface="+mn-cs"/>
                        </a:rPr>
                        <a:t>PUNTO NUEVO EN EL ARTÍCULO</a:t>
                      </a:r>
                    </a:p>
                    <a:p>
                      <a:pPr marL="171450" indent="-171450" algn="just">
                        <a:buFontTx/>
                        <a:buChar char="-"/>
                      </a:pPr>
                      <a:r>
                        <a:rPr lang="es-ES" sz="1000" b="0" i="0" u="none" strike="noStrike" kern="1200" baseline="0" dirty="0" smtClean="0">
                          <a:solidFill>
                            <a:schemeClr val="dk1"/>
                          </a:solidFill>
                          <a:latin typeface="+mn-lt"/>
                          <a:ea typeface="+mn-ea"/>
                          <a:cs typeface="+mn-cs"/>
                        </a:rPr>
                        <a:t>LOS COLABORADORES DE LOS TRIBUNALES  TENDRÁN DERECHO A QUE SE LES ABONE ASISTENCIAS</a:t>
                      </a:r>
                    </a:p>
                  </a:txBody>
                  <a:tcPr marL="91427" marR="91427" marT="45710" marB="45710" anchor="ctr"/>
                </a:tc>
              </a:tr>
            </a:tbl>
          </a:graphicData>
        </a:graphic>
      </p:graphicFrame>
    </p:spTree>
    <p:extLst>
      <p:ext uri="{BB962C8B-B14F-4D97-AF65-F5344CB8AC3E}">
        <p14:creationId xmlns:p14="http://schemas.microsoft.com/office/powerpoint/2010/main" val="42263560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a:xfrm>
            <a:off x="2019300" y="157163"/>
            <a:ext cx="7700963" cy="706437"/>
          </a:xfrm>
        </p:spPr>
        <p:txBody>
          <a:bodyPr/>
          <a:lstStyle/>
          <a:p>
            <a:pPr eaLnBrk="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s-ES" altLang="es-ES" sz="2000" b="1" dirty="0"/>
              <a:t>BASES DE EJECUCIÓN DEL PRESUPUESTO 2018</a:t>
            </a:r>
            <a:endParaRPr lang="es-ES" sz="2000" dirty="0" smtClean="0"/>
          </a:p>
        </p:txBody>
      </p:sp>
      <p:graphicFrame>
        <p:nvGraphicFramePr>
          <p:cNvPr id="5" name="4 Marcador de contenido"/>
          <p:cNvGraphicFramePr>
            <a:graphicFrameLocks/>
          </p:cNvGraphicFramePr>
          <p:nvPr>
            <p:extLst>
              <p:ext uri="{D42A27DB-BD31-4B8C-83A1-F6EECF244321}">
                <p14:modId xmlns:p14="http://schemas.microsoft.com/office/powerpoint/2010/main" val="2220164353"/>
              </p:ext>
            </p:extLst>
          </p:nvPr>
        </p:nvGraphicFramePr>
        <p:xfrm>
          <a:off x="1295400" y="2195661"/>
          <a:ext cx="3959225" cy="4430633"/>
        </p:xfrm>
        <a:graphic>
          <a:graphicData uri="http://schemas.openxmlformats.org/drawingml/2006/table">
            <a:tbl>
              <a:tblPr firstRow="1" bandRow="1">
                <a:tableStyleId>{5C22544A-7EE6-4342-B048-85BDC9FD1C3A}</a:tableStyleId>
              </a:tblPr>
              <a:tblGrid>
                <a:gridCol w="3959225"/>
              </a:tblGrid>
              <a:tr h="315837">
                <a:tc>
                  <a:txBody>
                    <a:bodyPr/>
                    <a:lstStyle/>
                    <a:p>
                      <a:r>
                        <a:rPr lang="es-ES" sz="1000" dirty="0" smtClean="0">
                          <a:solidFill>
                            <a:schemeClr val="tx1"/>
                          </a:solidFill>
                        </a:rPr>
                        <a:t>ART.</a:t>
                      </a:r>
                      <a:r>
                        <a:rPr lang="es-ES" sz="1000" baseline="0" dirty="0" smtClean="0">
                          <a:solidFill>
                            <a:schemeClr val="tx1"/>
                          </a:solidFill>
                        </a:rPr>
                        <a:t> </a:t>
                      </a:r>
                      <a:r>
                        <a:rPr lang="es-ES" sz="1000" baseline="0" dirty="0" smtClean="0">
                          <a:solidFill>
                            <a:schemeClr val="tx1"/>
                          </a:solidFill>
                        </a:rPr>
                        <a:t>114.3 </a:t>
                      </a:r>
                      <a:r>
                        <a:rPr lang="es-ES" sz="1000" baseline="0" dirty="0" smtClean="0">
                          <a:solidFill>
                            <a:schemeClr val="tx1"/>
                          </a:solidFill>
                        </a:rPr>
                        <a:t>AUTORIZACIONES</a:t>
                      </a:r>
                      <a:endParaRPr lang="es-ES" sz="1000" dirty="0">
                        <a:solidFill>
                          <a:schemeClr val="tx1"/>
                        </a:solidFill>
                      </a:endParaRPr>
                    </a:p>
                  </a:txBody>
                  <a:tcPr marL="91427" marR="91427" marT="45715" marB="45715" anchor="ctr">
                    <a:solidFill>
                      <a:schemeClr val="accent5">
                        <a:lumMod val="20000"/>
                        <a:lumOff val="80000"/>
                      </a:schemeClr>
                    </a:solidFill>
                  </a:tcPr>
                </a:tc>
              </a:tr>
              <a:tr h="1264923">
                <a:tc>
                  <a:txBody>
                    <a:bodyPr/>
                    <a:lstStyle/>
                    <a:p>
                      <a:pPr algn="just"/>
                      <a:endParaRPr lang="es-ES" sz="1100" b="0" i="0" u="none" strike="noStrike" kern="1200" baseline="0" dirty="0" smtClean="0">
                        <a:solidFill>
                          <a:schemeClr val="dk1"/>
                        </a:solidFill>
                        <a:latin typeface="+mn-lt"/>
                        <a:ea typeface="+mn-ea"/>
                        <a:cs typeface="+mn-cs"/>
                      </a:endParaRPr>
                    </a:p>
                    <a:p>
                      <a:pPr algn="just"/>
                      <a:r>
                        <a:rPr lang="es-ES" sz="1100" b="0" i="0" u="none" strike="noStrike" kern="1200" baseline="0" dirty="0" smtClean="0">
                          <a:solidFill>
                            <a:schemeClr val="dk1"/>
                          </a:solidFill>
                          <a:latin typeface="+mn-lt"/>
                          <a:ea typeface="+mn-ea"/>
                          <a:cs typeface="+mn-cs"/>
                        </a:rPr>
                        <a:t>De no haberse obtenido </a:t>
                      </a:r>
                      <a:r>
                        <a:rPr lang="es-ES" sz="1100" b="0" i="0" u="none" strike="noStrike" kern="1200" baseline="0" dirty="0" smtClean="0">
                          <a:solidFill>
                            <a:srgbClr val="FF0000"/>
                          </a:solidFill>
                          <a:latin typeface="+mn-lt"/>
                          <a:ea typeface="+mn-ea"/>
                          <a:cs typeface="+mn-cs"/>
                        </a:rPr>
                        <a:t>en tiempo y forma</a:t>
                      </a:r>
                      <a:r>
                        <a:rPr lang="es-ES" sz="1100" b="0" i="0" u="none" strike="noStrike" kern="1200" baseline="0" dirty="0" smtClean="0">
                          <a:solidFill>
                            <a:schemeClr val="dk1"/>
                          </a:solidFill>
                          <a:latin typeface="+mn-lt"/>
                          <a:ea typeface="+mn-ea"/>
                          <a:cs typeface="+mn-cs"/>
                        </a:rPr>
                        <a:t>, la  correspondiente autorización de comisión de servicio no serán abonados los gastos incurridos. </a:t>
                      </a:r>
                      <a:r>
                        <a:rPr lang="es-ES" sz="1100" b="0" i="0" u="none" strike="noStrike" kern="1200" baseline="0" dirty="0" smtClean="0">
                          <a:solidFill>
                            <a:srgbClr val="FF0000"/>
                          </a:solidFill>
                          <a:latin typeface="+mn-lt"/>
                          <a:ea typeface="+mn-ea"/>
                          <a:cs typeface="+mn-cs"/>
                        </a:rPr>
                        <a:t>A estos efectos, no tendrán validez las comisiones de servicio autorizadas en fecha posterior a la de inicio del </a:t>
                      </a:r>
                      <a:r>
                        <a:rPr lang="es-ES" sz="1100" b="0" i="0" u="none" strike="noStrike" kern="1200" baseline="0" dirty="0" smtClean="0">
                          <a:solidFill>
                            <a:srgbClr val="FF0000"/>
                          </a:solidFill>
                          <a:latin typeface="+mn-lt"/>
                          <a:ea typeface="+mn-ea"/>
                          <a:cs typeface="+mn-cs"/>
                        </a:rPr>
                        <a:t>viaje.</a:t>
                      </a:r>
                      <a:endParaRPr lang="es-ES" sz="1100" b="0" i="0" u="none" strike="noStrike" kern="1200" baseline="0" dirty="0" smtClean="0">
                        <a:solidFill>
                          <a:srgbClr val="FF0000"/>
                        </a:solidFill>
                        <a:latin typeface="+mn-lt"/>
                        <a:ea typeface="+mn-ea"/>
                        <a:cs typeface="+mn-cs"/>
                      </a:endParaRPr>
                    </a:p>
                    <a:p>
                      <a:pPr algn="just"/>
                      <a:endParaRPr lang="es-ES" sz="1100" b="0" dirty="0">
                        <a:solidFill>
                          <a:srgbClr val="FF0000"/>
                        </a:solidFill>
                      </a:endParaRPr>
                    </a:p>
                  </a:txBody>
                  <a:tcPr marL="91427" marR="91427" marT="45715" marB="45715" anchor="ctr"/>
                </a:tc>
              </a:tr>
              <a:tr h="2438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000" b="1" dirty="0" smtClean="0">
                          <a:solidFill>
                            <a:schemeClr val="tx1"/>
                          </a:solidFill>
                        </a:rPr>
                        <a:t>ART.</a:t>
                      </a:r>
                      <a:r>
                        <a:rPr lang="es-ES" sz="1000" b="1" baseline="0" dirty="0" smtClean="0">
                          <a:solidFill>
                            <a:schemeClr val="tx1"/>
                          </a:solidFill>
                        </a:rPr>
                        <a:t> </a:t>
                      </a:r>
                      <a:r>
                        <a:rPr lang="es-ES" sz="1000" b="1" baseline="0" dirty="0" smtClean="0">
                          <a:solidFill>
                            <a:schemeClr val="tx1"/>
                          </a:solidFill>
                        </a:rPr>
                        <a:t>115.3 </a:t>
                      </a:r>
                      <a:r>
                        <a:rPr lang="es-ES" sz="1000" b="1" baseline="0" dirty="0" smtClean="0">
                          <a:solidFill>
                            <a:schemeClr val="tx1"/>
                          </a:solidFill>
                        </a:rPr>
                        <a:t>CLASES DE INDEMNIZACIONES</a:t>
                      </a:r>
                      <a:endParaRPr lang="es-ES" sz="1000" b="1" dirty="0">
                        <a:solidFill>
                          <a:schemeClr val="tx1"/>
                        </a:solidFill>
                      </a:endParaRPr>
                    </a:p>
                  </a:txBody>
                  <a:tcPr marL="91427" marR="91427" marT="45715" marB="45715" anchor="ctr"/>
                </a:tc>
              </a:tr>
              <a:tr h="929639">
                <a:tc>
                  <a:txBody>
                    <a:bodyPr/>
                    <a:lstStyle/>
                    <a:p>
                      <a:pPr algn="just"/>
                      <a:endParaRPr lang="es-ES" sz="1100" b="0" i="0" u="none" strike="noStrike" kern="1200" baseline="0" dirty="0" smtClean="0">
                        <a:solidFill>
                          <a:schemeClr val="dk1"/>
                        </a:solidFill>
                        <a:latin typeface="+mn-lt"/>
                        <a:ea typeface="+mn-ea"/>
                        <a:cs typeface="+mn-cs"/>
                      </a:endParaRPr>
                    </a:p>
                    <a:p>
                      <a:pPr algn="just"/>
                      <a:r>
                        <a:rPr lang="es-ES" sz="1100" b="0" i="0" u="none" strike="noStrike" kern="1200" baseline="0" dirty="0" smtClean="0">
                          <a:solidFill>
                            <a:schemeClr val="dk1"/>
                          </a:solidFill>
                          <a:latin typeface="+mn-lt"/>
                          <a:ea typeface="+mn-ea"/>
                          <a:cs typeface="+mn-cs"/>
                        </a:rPr>
                        <a:t>No corresponderá indemnización por asistencia a los miembros de Tribunales de Tesis Doctorales o Tribunales</a:t>
                      </a:r>
                    </a:p>
                    <a:p>
                      <a:pPr algn="just"/>
                      <a:r>
                        <a:rPr lang="es-ES" sz="1100" b="0" i="0" u="none" strike="noStrike" kern="1200" baseline="0" dirty="0" smtClean="0">
                          <a:solidFill>
                            <a:schemeClr val="dk1"/>
                          </a:solidFill>
                          <a:latin typeface="+mn-lt"/>
                          <a:ea typeface="+mn-ea"/>
                          <a:cs typeface="+mn-cs"/>
                        </a:rPr>
                        <a:t>de evaluación del trabajo fin de máster.</a:t>
                      </a:r>
                    </a:p>
                    <a:p>
                      <a:pPr algn="just"/>
                      <a:endParaRPr lang="es-ES" sz="1100" b="0" i="0" u="none" strike="noStrike" kern="1200" baseline="0" dirty="0" smtClean="0">
                        <a:solidFill>
                          <a:schemeClr val="dk1"/>
                        </a:solidFill>
                        <a:latin typeface="+mn-lt"/>
                        <a:ea typeface="+mn-ea"/>
                        <a:cs typeface="+mn-cs"/>
                      </a:endParaRPr>
                    </a:p>
                  </a:txBody>
                  <a:tcPr marL="91427" marR="91427" marT="45715" marB="45715" anchor="ctr"/>
                </a:tc>
              </a:tr>
              <a:tr h="3962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000" b="1" dirty="0" smtClean="0">
                          <a:solidFill>
                            <a:schemeClr val="tx1"/>
                          </a:solidFill>
                        </a:rPr>
                        <a:t>ART.</a:t>
                      </a:r>
                      <a:r>
                        <a:rPr lang="es-ES" sz="1000" b="1" baseline="0" dirty="0" smtClean="0">
                          <a:solidFill>
                            <a:schemeClr val="tx1"/>
                          </a:solidFill>
                        </a:rPr>
                        <a:t> 117. LIQUIDACIONES Y JUSTIFICACIÓN DE LAS INDEMNIZACIONES (</a:t>
                      </a:r>
                      <a:r>
                        <a:rPr lang="es-ES" sz="1100" b="1" baseline="0" dirty="0" smtClean="0">
                          <a:solidFill>
                            <a:schemeClr val="tx1"/>
                          </a:solidFill>
                        </a:rPr>
                        <a:t>2º PÁRRAFO) </a:t>
                      </a:r>
                      <a:endParaRPr lang="es-ES" sz="1100" b="0" i="0" u="none" strike="noStrike" kern="1200" baseline="0" dirty="0">
                        <a:solidFill>
                          <a:schemeClr val="dk1"/>
                        </a:solidFill>
                        <a:latin typeface="+mn-lt"/>
                        <a:ea typeface="+mn-ea"/>
                        <a:cs typeface="+mn-cs"/>
                      </a:endParaRPr>
                    </a:p>
                  </a:txBody>
                  <a:tcPr marL="91427" marR="91427" marT="45715" marB="45715" anchor="ctr"/>
                </a:tc>
              </a:tr>
              <a:tr h="1264923">
                <a:tc>
                  <a:txBody>
                    <a:bodyPr/>
                    <a:lstStyle/>
                    <a:p>
                      <a:pPr algn="just"/>
                      <a:endParaRPr lang="es-ES" sz="1100" b="0" i="0" u="none" strike="noStrike" kern="1200" baseline="0" dirty="0" smtClean="0">
                        <a:solidFill>
                          <a:schemeClr val="dk1"/>
                        </a:solidFill>
                        <a:latin typeface="+mn-lt"/>
                        <a:ea typeface="+mn-ea"/>
                        <a:cs typeface="+mn-cs"/>
                      </a:endParaRPr>
                    </a:p>
                    <a:p>
                      <a:pPr algn="just"/>
                      <a:r>
                        <a:rPr lang="es-ES" sz="1100" b="0" i="0" u="none" strike="noStrike" kern="1200" baseline="0" dirty="0" smtClean="0">
                          <a:solidFill>
                            <a:schemeClr val="dk1"/>
                          </a:solidFill>
                          <a:latin typeface="+mn-lt"/>
                          <a:ea typeface="+mn-ea"/>
                          <a:cs typeface="+mn-cs"/>
                        </a:rPr>
                        <a:t>Por otro lado, ha de observarse lo recogido en la Resolución de la Gerencia, de 11 de octubre de 2016, por la que se dictan instrucciones que desarrollan el procedimiento de gestión y tramitación de gastos correspondientes a comisiones de selección de concursos a cuerpos docentes y tribunales de tesis doctorales.</a:t>
                      </a:r>
                      <a:endParaRPr lang="es-ES" sz="1100" b="0" i="0" u="none" strike="noStrike" kern="1200" baseline="0" dirty="0">
                        <a:solidFill>
                          <a:schemeClr val="dk1"/>
                        </a:solidFill>
                        <a:latin typeface="+mn-lt"/>
                        <a:ea typeface="+mn-ea"/>
                        <a:cs typeface="+mn-cs"/>
                      </a:endParaRPr>
                    </a:p>
                  </a:txBody>
                  <a:tcPr marL="91427" marR="91427" marT="45715" marB="45715" anchor="ctr"/>
                </a:tc>
              </a:tr>
            </a:tbl>
          </a:graphicData>
        </a:graphic>
      </p:graphicFrame>
      <p:graphicFrame>
        <p:nvGraphicFramePr>
          <p:cNvPr id="6" name="4 Marcador de contenido"/>
          <p:cNvGraphicFramePr>
            <a:graphicFrameLocks/>
          </p:cNvGraphicFramePr>
          <p:nvPr>
            <p:extLst>
              <p:ext uri="{D42A27DB-BD31-4B8C-83A1-F6EECF244321}">
                <p14:modId xmlns:p14="http://schemas.microsoft.com/office/powerpoint/2010/main" val="602967500"/>
              </p:ext>
            </p:extLst>
          </p:nvPr>
        </p:nvGraphicFramePr>
        <p:xfrm>
          <a:off x="5472361" y="2195513"/>
          <a:ext cx="4103440" cy="4407876"/>
        </p:xfrm>
        <a:graphic>
          <a:graphicData uri="http://schemas.openxmlformats.org/drawingml/2006/table">
            <a:tbl>
              <a:tblPr firstRow="1" bandRow="1">
                <a:tableStyleId>{5C22544A-7EE6-4342-B048-85BDC9FD1C3A}</a:tableStyleId>
              </a:tblPr>
              <a:tblGrid>
                <a:gridCol w="4103440"/>
              </a:tblGrid>
              <a:tr h="360188">
                <a:tc>
                  <a:txBody>
                    <a:bodyPr/>
                    <a:lstStyle/>
                    <a:p>
                      <a:r>
                        <a:rPr lang="es-ES" sz="1000" dirty="0" smtClean="0">
                          <a:solidFill>
                            <a:schemeClr val="tx1"/>
                          </a:solidFill>
                        </a:rPr>
                        <a:t>ART.</a:t>
                      </a:r>
                      <a:r>
                        <a:rPr lang="es-ES" sz="1000" baseline="0" dirty="0" smtClean="0">
                          <a:solidFill>
                            <a:schemeClr val="tx1"/>
                          </a:solidFill>
                        </a:rPr>
                        <a:t> 114.3 AUTORIZACIONES</a:t>
                      </a:r>
                      <a:endParaRPr lang="es-ES" sz="1000" dirty="0">
                        <a:solidFill>
                          <a:schemeClr val="tx1"/>
                        </a:solidFill>
                      </a:endParaRPr>
                    </a:p>
                  </a:txBody>
                  <a:tcPr marL="91427" marR="91427" marT="45713" marB="45713" anchor="ctr">
                    <a:solidFill>
                      <a:schemeClr val="accent5">
                        <a:lumMod val="20000"/>
                        <a:lumOff val="80000"/>
                      </a:schemeClr>
                    </a:solidFill>
                  </a:tcPr>
                </a:tc>
              </a:tr>
              <a:tr h="1224136">
                <a:tc>
                  <a:txBody>
                    <a:bodyPr/>
                    <a:lstStyle/>
                    <a:p>
                      <a:pPr marL="171450" indent="-171450" algn="just">
                        <a:buFontTx/>
                        <a:buChar char="-"/>
                      </a:pPr>
                      <a:r>
                        <a:rPr lang="es-ES" sz="1100" b="0" i="1" baseline="0" dirty="0" smtClean="0">
                          <a:solidFill>
                            <a:schemeClr val="tx1"/>
                          </a:solidFill>
                        </a:rPr>
                        <a:t>“NUEVA REDACCIÓN”</a:t>
                      </a:r>
                      <a:endParaRPr lang="es-ES" sz="1100" b="0" i="1" baseline="0" dirty="0" smtClean="0">
                        <a:solidFill>
                          <a:schemeClr val="tx1"/>
                        </a:solidFill>
                      </a:endParaRPr>
                    </a:p>
                    <a:p>
                      <a:pPr marL="0" indent="0" algn="just">
                        <a:buFontTx/>
                        <a:buNone/>
                      </a:pPr>
                      <a:endParaRPr lang="es-ES" sz="1100" b="0" baseline="0" dirty="0" smtClean="0">
                        <a:solidFill>
                          <a:schemeClr val="tx1"/>
                        </a:solidFill>
                      </a:endParaRPr>
                    </a:p>
                    <a:p>
                      <a:pPr marL="171450" indent="-171450" algn="just">
                        <a:buFontTx/>
                        <a:buChar char="-"/>
                      </a:pPr>
                      <a:r>
                        <a:rPr lang="es-ES" sz="1100" b="1" baseline="0" dirty="0" smtClean="0">
                          <a:solidFill>
                            <a:schemeClr val="tx1"/>
                          </a:solidFill>
                        </a:rPr>
                        <a:t>OBLIGACIÓN DE CUMPLIMENTAR LA C.S. ANTES DE LA REALIZACIÓN DEL </a:t>
                      </a:r>
                      <a:r>
                        <a:rPr lang="es-ES" sz="1100" b="1" baseline="0" dirty="0" smtClean="0">
                          <a:solidFill>
                            <a:schemeClr val="tx1"/>
                          </a:solidFill>
                        </a:rPr>
                        <a:t>VIAJE</a:t>
                      </a:r>
                      <a:endParaRPr lang="es-ES" sz="1100" b="1" baseline="0" dirty="0" smtClean="0">
                        <a:solidFill>
                          <a:schemeClr val="tx1"/>
                        </a:solidFill>
                      </a:endParaRPr>
                    </a:p>
                    <a:p>
                      <a:pPr marL="0" indent="0" algn="just">
                        <a:buFontTx/>
                        <a:buNone/>
                      </a:pPr>
                      <a:endParaRPr lang="es-ES" sz="1100" b="1" baseline="0" dirty="0" smtClean="0">
                        <a:solidFill>
                          <a:schemeClr val="tx1"/>
                        </a:solidFill>
                      </a:endParaRPr>
                    </a:p>
                    <a:p>
                      <a:pPr marL="171450" indent="-171450" algn="just">
                        <a:buFontTx/>
                        <a:buChar char="-"/>
                      </a:pPr>
                      <a:r>
                        <a:rPr lang="es-ES" sz="1100" b="1" baseline="0" dirty="0" smtClean="0">
                          <a:solidFill>
                            <a:schemeClr val="tx1"/>
                          </a:solidFill>
                        </a:rPr>
                        <a:t>NO TENDRÁN VALIDEZ LAS </a:t>
                      </a:r>
                      <a:r>
                        <a:rPr lang="es-ES" sz="1100" b="1" baseline="0" dirty="0" smtClean="0">
                          <a:solidFill>
                            <a:schemeClr val="tx1"/>
                          </a:solidFill>
                        </a:rPr>
                        <a:t>POSTERIORES</a:t>
                      </a:r>
                      <a:endParaRPr lang="es-ES" sz="1100" b="1" baseline="0" dirty="0" smtClean="0">
                        <a:solidFill>
                          <a:schemeClr val="tx1"/>
                        </a:solidFill>
                      </a:endParaRPr>
                    </a:p>
                    <a:p>
                      <a:pPr marL="0" indent="0" algn="just">
                        <a:buFontTx/>
                        <a:buNone/>
                      </a:pPr>
                      <a:endParaRPr lang="es-ES" sz="1100" b="1" dirty="0">
                        <a:solidFill>
                          <a:schemeClr val="tx1"/>
                        </a:solidFill>
                      </a:endParaRPr>
                    </a:p>
                  </a:txBody>
                  <a:tcPr marL="91427" marR="91427" marT="45713" marB="45713" anchor="ctr"/>
                </a:tc>
              </a:tr>
              <a:tr h="24726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000" b="1" dirty="0" smtClean="0">
                          <a:solidFill>
                            <a:schemeClr val="tx1"/>
                          </a:solidFill>
                        </a:rPr>
                        <a:t>ART.</a:t>
                      </a:r>
                      <a:r>
                        <a:rPr lang="es-ES" sz="1000" b="1" baseline="0" dirty="0" smtClean="0">
                          <a:solidFill>
                            <a:schemeClr val="tx1"/>
                          </a:solidFill>
                        </a:rPr>
                        <a:t> 115. 3 CLASES DE INDEMNIZACIONES</a:t>
                      </a:r>
                      <a:endParaRPr lang="es-ES" sz="1000" b="1" dirty="0">
                        <a:solidFill>
                          <a:schemeClr val="tx1"/>
                        </a:solidFill>
                      </a:endParaRPr>
                    </a:p>
                  </a:txBody>
                  <a:tcPr marL="91427" marR="91427" marT="45713" marB="45713" anchor="ctr"/>
                </a:tc>
              </a:tr>
              <a:tr h="864096">
                <a:tc>
                  <a:txBody>
                    <a:bodyPr/>
                    <a:lstStyle/>
                    <a:p>
                      <a:pPr marL="171450" indent="-171450" algn="just">
                        <a:buFontTx/>
                        <a:buChar char="-"/>
                      </a:pPr>
                      <a:r>
                        <a:rPr lang="es-ES" sz="1100" b="0" i="0" u="none" strike="noStrike" kern="1200" baseline="0" dirty="0" smtClean="0">
                          <a:solidFill>
                            <a:schemeClr val="dk1"/>
                          </a:solidFill>
                          <a:latin typeface="+mn-lt"/>
                          <a:ea typeface="+mn-ea"/>
                          <a:cs typeface="+mn-cs"/>
                        </a:rPr>
                        <a:t>“</a:t>
                      </a:r>
                      <a:r>
                        <a:rPr lang="es-ES" sz="1100" b="0" i="1" u="none" strike="noStrike" kern="1200" baseline="0" dirty="0" smtClean="0">
                          <a:solidFill>
                            <a:schemeClr val="dk1"/>
                          </a:solidFill>
                          <a:latin typeface="+mn-lt"/>
                          <a:ea typeface="+mn-ea"/>
                          <a:cs typeface="+mn-cs"/>
                        </a:rPr>
                        <a:t>NUEVO</a:t>
                      </a:r>
                      <a:r>
                        <a:rPr lang="es-ES" sz="1100" b="0" i="0" u="none" strike="noStrike" kern="1200" baseline="0" dirty="0" smtClean="0">
                          <a:solidFill>
                            <a:schemeClr val="dk1"/>
                          </a:solidFill>
                          <a:latin typeface="+mn-lt"/>
                          <a:ea typeface="+mn-ea"/>
                          <a:cs typeface="+mn-cs"/>
                        </a:rPr>
                        <a:t>”. NO SE PAGARÁN ASISTENCIAS POR TRIBUNALES DE TESIS Y TRIBUNALES DE EVALUCIÓN DEL TRABAJO FIN DE </a:t>
                      </a:r>
                      <a:r>
                        <a:rPr lang="es-ES" sz="1100" b="0" i="0" u="none" strike="noStrike" kern="1200" baseline="0" dirty="0" smtClean="0">
                          <a:solidFill>
                            <a:schemeClr val="dk1"/>
                          </a:solidFill>
                          <a:latin typeface="+mn-lt"/>
                          <a:ea typeface="+mn-ea"/>
                          <a:cs typeface="+mn-cs"/>
                        </a:rPr>
                        <a:t>MÁSTER</a:t>
                      </a:r>
                      <a:endParaRPr lang="es-ES" sz="1100" b="0" i="0" u="none" strike="noStrike" kern="1200" baseline="0" dirty="0" smtClean="0">
                        <a:solidFill>
                          <a:schemeClr val="dk1"/>
                        </a:solidFill>
                        <a:latin typeface="+mn-lt"/>
                        <a:ea typeface="+mn-ea"/>
                        <a:cs typeface="+mn-cs"/>
                      </a:endParaRPr>
                    </a:p>
                    <a:p>
                      <a:pPr marL="0" indent="0" algn="just">
                        <a:buFontTx/>
                        <a:buNone/>
                      </a:pPr>
                      <a:endParaRPr lang="es-ES" sz="1100" b="0" i="0" u="none" strike="noStrike" kern="1200" baseline="0" dirty="0" smtClean="0">
                        <a:solidFill>
                          <a:schemeClr val="dk1"/>
                        </a:solidFill>
                        <a:latin typeface="+mn-lt"/>
                        <a:ea typeface="+mn-ea"/>
                        <a:cs typeface="+mn-cs"/>
                      </a:endParaRPr>
                    </a:p>
                  </a:txBody>
                  <a:tcPr marL="91427" marR="91427" marT="45713" marB="45713" anchor="ctr"/>
                </a:tc>
              </a:tr>
              <a:tr h="24383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000" b="1" dirty="0" smtClean="0">
                          <a:solidFill>
                            <a:schemeClr val="tx1"/>
                          </a:solidFill>
                        </a:rPr>
                        <a:t>ART.</a:t>
                      </a:r>
                      <a:r>
                        <a:rPr lang="es-ES" sz="1000" b="1" baseline="0" dirty="0" smtClean="0">
                          <a:solidFill>
                            <a:schemeClr val="tx1"/>
                          </a:solidFill>
                        </a:rPr>
                        <a:t> 117. LIQUIDACIONES Y JUSTIFICACIÓN DE LAS INDEMNIZACIONES (</a:t>
                      </a:r>
                      <a:r>
                        <a:rPr lang="es-ES" sz="1100" b="1" baseline="0" dirty="0" smtClean="0">
                          <a:solidFill>
                            <a:schemeClr val="tx1"/>
                          </a:solidFill>
                        </a:rPr>
                        <a:t>2º PÁRRAFO)</a:t>
                      </a:r>
                      <a:endParaRPr lang="es-ES" sz="1100" b="0" i="0" u="none" strike="noStrike" kern="1200" baseline="0" dirty="0">
                        <a:solidFill>
                          <a:schemeClr val="dk1"/>
                        </a:solidFill>
                        <a:latin typeface="+mn-lt"/>
                        <a:ea typeface="+mn-ea"/>
                        <a:cs typeface="+mn-cs"/>
                      </a:endParaRPr>
                    </a:p>
                  </a:txBody>
                  <a:tcPr marL="91427" marR="91427" marT="45713" marB="45713" anchor="ctr"/>
                </a:tc>
              </a:tr>
              <a:tr h="1259958">
                <a:tc>
                  <a:txBody>
                    <a:bodyPr/>
                    <a:lstStyle/>
                    <a:p>
                      <a:pPr marL="171450" indent="-171450" algn="just">
                        <a:buFontTx/>
                        <a:buChar char="-"/>
                      </a:pPr>
                      <a:r>
                        <a:rPr lang="es-ES" sz="1100" b="0" i="1" u="none" strike="noStrike" kern="1200" baseline="0" dirty="0" smtClean="0">
                          <a:solidFill>
                            <a:schemeClr val="dk1"/>
                          </a:solidFill>
                          <a:latin typeface="+mn-lt"/>
                          <a:ea typeface="+mn-ea"/>
                          <a:cs typeface="+mn-cs"/>
                        </a:rPr>
                        <a:t>“PÁRRAFO NUEVO</a:t>
                      </a:r>
                      <a:r>
                        <a:rPr lang="es-ES" sz="1100" b="0" i="1" u="none" strike="noStrike" kern="1200" baseline="0" dirty="0" smtClean="0">
                          <a:solidFill>
                            <a:schemeClr val="dk1"/>
                          </a:solidFill>
                          <a:latin typeface="+mn-lt"/>
                          <a:ea typeface="+mn-ea"/>
                          <a:cs typeface="+mn-cs"/>
                        </a:rPr>
                        <a:t>”</a:t>
                      </a:r>
                      <a:endParaRPr lang="es-ES" sz="1100" b="0" i="1" u="none" strike="noStrike" kern="1200" baseline="0" dirty="0" smtClean="0">
                        <a:solidFill>
                          <a:schemeClr val="dk1"/>
                        </a:solidFill>
                        <a:latin typeface="+mn-lt"/>
                        <a:ea typeface="+mn-ea"/>
                        <a:cs typeface="+mn-cs"/>
                      </a:endParaRPr>
                    </a:p>
                    <a:p>
                      <a:pPr marL="171450" indent="-171450" algn="just">
                        <a:buFontTx/>
                        <a:buChar char="-"/>
                      </a:pPr>
                      <a:r>
                        <a:rPr lang="es-ES" sz="1100" b="0" i="0" u="none" strike="noStrike" kern="1200" baseline="0" dirty="0" smtClean="0">
                          <a:solidFill>
                            <a:schemeClr val="dk1"/>
                          </a:solidFill>
                          <a:latin typeface="+mn-lt"/>
                          <a:ea typeface="+mn-ea"/>
                          <a:cs typeface="+mn-cs"/>
                        </a:rPr>
                        <a:t>NOS OBLIGA A OBSERVAR LA RESOLUCIÓN DE GERENCIA 11/10/2016 (INSTRUCCIONES DE GESTIÓN EN TRIBUNALES TESIS Y C. DOCENTES)</a:t>
                      </a:r>
                      <a:endParaRPr lang="es-ES" sz="1100" b="0" i="0" u="none" strike="noStrike" kern="1200" baseline="0" dirty="0">
                        <a:solidFill>
                          <a:schemeClr val="dk1"/>
                        </a:solidFill>
                        <a:latin typeface="+mn-lt"/>
                        <a:ea typeface="+mn-ea"/>
                        <a:cs typeface="+mn-cs"/>
                      </a:endParaRPr>
                    </a:p>
                  </a:txBody>
                  <a:tcPr marL="91427" marR="91427" marT="45713" marB="45713" anchor="ctr"/>
                </a:tc>
              </a:tr>
            </a:tbl>
          </a:graphicData>
        </a:graphic>
      </p:graphicFrame>
      <p:sp>
        <p:nvSpPr>
          <p:cNvPr id="7" name="Rectangle 2"/>
          <p:cNvSpPr txBox="1">
            <a:spLocks noChangeArrowheads="1"/>
          </p:cNvSpPr>
          <p:nvPr/>
        </p:nvSpPr>
        <p:spPr bwMode="auto">
          <a:xfrm>
            <a:off x="1295400" y="1077913"/>
            <a:ext cx="8135938" cy="50800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txBody>
          <a:bodyPr lIns="0" tIns="28440" rIns="0" bIns="0"/>
          <a:lstStyle>
            <a:lvl1pPr marL="342900" indent="-342900" algn="l" defTabSz="449263" rtl="0" eaLnBrk="0" fontAlgn="base" hangingPunct="0">
              <a:lnSpc>
                <a:spcPct val="93000"/>
              </a:lnSpc>
              <a:spcBef>
                <a:spcPts val="1425"/>
              </a:spcBef>
              <a:spcAft>
                <a:spcPct val="0"/>
              </a:spcAft>
              <a:buClr>
                <a:srgbClr val="000000"/>
              </a:buClr>
              <a:buSzPct val="100000"/>
              <a:buFont typeface="Times New Roman" pitchFamily="18" charset="0"/>
              <a:defRPr sz="2800">
                <a:solidFill>
                  <a:srgbClr val="808080"/>
                </a:solidFill>
                <a:latin typeface="+mn-lt"/>
                <a:ea typeface="+mn-ea"/>
                <a:cs typeface="+mn-cs"/>
              </a:defRPr>
            </a:lvl1pPr>
            <a:lvl2pPr marL="742950" indent="-285750" algn="l" defTabSz="449263" rtl="0" eaLnBrk="0" fontAlgn="base" hangingPunct="0">
              <a:lnSpc>
                <a:spcPct val="93000"/>
              </a:lnSpc>
              <a:spcBef>
                <a:spcPts val="1138"/>
              </a:spcBef>
              <a:spcAft>
                <a:spcPct val="0"/>
              </a:spcAft>
              <a:buClr>
                <a:srgbClr val="000000"/>
              </a:buClr>
              <a:buSzPct val="100000"/>
              <a:buFont typeface="Times New Roman" pitchFamily="18" charset="0"/>
              <a:defRPr sz="2600">
                <a:solidFill>
                  <a:srgbClr val="808080"/>
                </a:solidFill>
                <a:latin typeface="+mn-lt"/>
                <a:ea typeface="+mn-ea"/>
                <a:cs typeface="+mn-cs"/>
              </a:defRPr>
            </a:lvl2pPr>
            <a:lvl3pPr marL="1143000" indent="-228600" algn="l" defTabSz="449263" rtl="0" eaLnBrk="0" fontAlgn="base" hangingPunct="0">
              <a:lnSpc>
                <a:spcPct val="93000"/>
              </a:lnSpc>
              <a:spcBef>
                <a:spcPts val="850"/>
              </a:spcBef>
              <a:spcAft>
                <a:spcPct val="0"/>
              </a:spcAft>
              <a:buClr>
                <a:srgbClr val="000000"/>
              </a:buClr>
              <a:buSzPct val="100000"/>
              <a:buFont typeface="Times New Roman" pitchFamily="18" charset="0"/>
              <a:defRPr sz="2400">
                <a:solidFill>
                  <a:srgbClr val="808080"/>
                </a:solidFill>
                <a:latin typeface="+mn-lt"/>
                <a:ea typeface="+mn-ea"/>
                <a:cs typeface="+mn-cs"/>
              </a:defRPr>
            </a:lvl3pPr>
            <a:lvl4pPr marL="1600200" indent="-228600" algn="l" defTabSz="449263" rtl="0" eaLnBrk="0" fontAlgn="base" hangingPunct="0">
              <a:lnSpc>
                <a:spcPct val="93000"/>
              </a:lnSpc>
              <a:spcBef>
                <a:spcPts val="575"/>
              </a:spcBef>
              <a:spcAft>
                <a:spcPct val="0"/>
              </a:spcAft>
              <a:buClr>
                <a:srgbClr val="000000"/>
              </a:buClr>
              <a:buSzPct val="100000"/>
              <a:buFont typeface="Times New Roman" pitchFamily="18" charset="0"/>
              <a:defRPr sz="2400">
                <a:solidFill>
                  <a:srgbClr val="808080"/>
                </a:solidFill>
                <a:latin typeface="+mn-lt"/>
                <a:ea typeface="+mn-ea"/>
                <a:cs typeface="+mn-cs"/>
              </a:defRPr>
            </a:lvl4pPr>
            <a:lvl5pPr marL="2057400" indent="-228600" algn="l" defTabSz="449263" rtl="0" eaLnBrk="0" fontAlgn="base" hangingPunct="0">
              <a:lnSpc>
                <a:spcPct val="93000"/>
              </a:lnSpc>
              <a:spcBef>
                <a:spcPts val="288"/>
              </a:spcBef>
              <a:spcAft>
                <a:spcPct val="0"/>
              </a:spcAft>
              <a:buClr>
                <a:srgbClr val="000000"/>
              </a:buClr>
              <a:buSzPct val="100000"/>
              <a:buFont typeface="Times New Roman" pitchFamily="18" charset="0"/>
              <a:defRPr sz="2000">
                <a:solidFill>
                  <a:srgbClr val="808080"/>
                </a:solidFill>
                <a:latin typeface="+mn-lt"/>
                <a:ea typeface="+mn-ea"/>
                <a:cs typeface="+mn-cs"/>
              </a:defRPr>
            </a:lvl5pPr>
            <a:lvl6pPr marL="25146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6pPr>
            <a:lvl7pPr marL="29718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7pPr>
            <a:lvl8pPr marL="34290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8pPr>
            <a:lvl9pPr marL="38862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9pPr>
          </a:lstStyle>
          <a:p>
            <a:pPr algn="ctr" eaLnBrk="1">
              <a:lnSpc>
                <a:spcPct val="100000"/>
              </a:lnSpc>
              <a:defRPr/>
            </a:pPr>
            <a:r>
              <a:rPr lang="es-ES" sz="1400" b="1" dirty="0" smtClean="0">
                <a:solidFill>
                  <a:schemeClr val="accent1">
                    <a:lumMod val="50000"/>
                  </a:schemeClr>
                </a:solidFill>
              </a:rPr>
              <a:t>SECCIÓN SÉPTIMA:  </a:t>
            </a:r>
            <a:r>
              <a:rPr lang="es-ES" sz="1400" i="1" dirty="0" smtClean="0">
                <a:solidFill>
                  <a:schemeClr val="accent1">
                    <a:lumMod val="50000"/>
                  </a:schemeClr>
                </a:solidFill>
              </a:rPr>
              <a:t>INDEMNIZACIONES POR RAZÓN DEL SERVICIO Y OTRAS INDEMNIZACIONES A PERSONAL EXTERNO A LA UNIVERSIDAD</a:t>
            </a:r>
            <a:endParaRPr lang="es-ES" altLang="es-ES" sz="1400" kern="0" dirty="0" smtClean="0">
              <a:solidFill>
                <a:schemeClr val="accent1">
                  <a:lumMod val="50000"/>
                </a:schemeClr>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a:xfrm>
            <a:off x="2019300" y="157163"/>
            <a:ext cx="7700963" cy="706437"/>
          </a:xfrm>
        </p:spPr>
        <p:txBody>
          <a:bodyPr/>
          <a:lstStyle/>
          <a:p>
            <a:pPr eaLnBrk="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s-ES" altLang="es-ES" sz="2000" b="1" dirty="0"/>
              <a:t>BASES DE EJECUCIÓN DEL PRESUPUESTO 2018</a:t>
            </a:r>
            <a:endParaRPr lang="es-ES" sz="2000" dirty="0" smtClean="0"/>
          </a:p>
        </p:txBody>
      </p:sp>
      <p:sp>
        <p:nvSpPr>
          <p:cNvPr id="7" name="Rectangle 2"/>
          <p:cNvSpPr txBox="1">
            <a:spLocks noChangeArrowheads="1"/>
          </p:cNvSpPr>
          <p:nvPr/>
        </p:nvSpPr>
        <p:spPr bwMode="auto">
          <a:xfrm>
            <a:off x="1295400" y="1077913"/>
            <a:ext cx="8135938" cy="50800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txBody>
          <a:bodyPr lIns="0" tIns="28440" rIns="0" bIns="0"/>
          <a:lstStyle>
            <a:lvl1pPr marL="342900" indent="-342900" algn="l" defTabSz="449263" rtl="0" eaLnBrk="0" fontAlgn="base" hangingPunct="0">
              <a:lnSpc>
                <a:spcPct val="93000"/>
              </a:lnSpc>
              <a:spcBef>
                <a:spcPts val="1425"/>
              </a:spcBef>
              <a:spcAft>
                <a:spcPct val="0"/>
              </a:spcAft>
              <a:buClr>
                <a:srgbClr val="000000"/>
              </a:buClr>
              <a:buSzPct val="100000"/>
              <a:buFont typeface="Times New Roman" pitchFamily="18" charset="0"/>
              <a:defRPr sz="2800">
                <a:solidFill>
                  <a:srgbClr val="808080"/>
                </a:solidFill>
                <a:latin typeface="+mn-lt"/>
                <a:ea typeface="+mn-ea"/>
                <a:cs typeface="+mn-cs"/>
              </a:defRPr>
            </a:lvl1pPr>
            <a:lvl2pPr marL="742950" indent="-285750" algn="l" defTabSz="449263" rtl="0" eaLnBrk="0" fontAlgn="base" hangingPunct="0">
              <a:lnSpc>
                <a:spcPct val="93000"/>
              </a:lnSpc>
              <a:spcBef>
                <a:spcPts val="1138"/>
              </a:spcBef>
              <a:spcAft>
                <a:spcPct val="0"/>
              </a:spcAft>
              <a:buClr>
                <a:srgbClr val="000000"/>
              </a:buClr>
              <a:buSzPct val="100000"/>
              <a:buFont typeface="Times New Roman" pitchFamily="18" charset="0"/>
              <a:defRPr sz="2600">
                <a:solidFill>
                  <a:srgbClr val="808080"/>
                </a:solidFill>
                <a:latin typeface="+mn-lt"/>
                <a:ea typeface="+mn-ea"/>
                <a:cs typeface="+mn-cs"/>
              </a:defRPr>
            </a:lvl2pPr>
            <a:lvl3pPr marL="1143000" indent="-228600" algn="l" defTabSz="449263" rtl="0" eaLnBrk="0" fontAlgn="base" hangingPunct="0">
              <a:lnSpc>
                <a:spcPct val="93000"/>
              </a:lnSpc>
              <a:spcBef>
                <a:spcPts val="850"/>
              </a:spcBef>
              <a:spcAft>
                <a:spcPct val="0"/>
              </a:spcAft>
              <a:buClr>
                <a:srgbClr val="000000"/>
              </a:buClr>
              <a:buSzPct val="100000"/>
              <a:buFont typeface="Times New Roman" pitchFamily="18" charset="0"/>
              <a:defRPr sz="2400">
                <a:solidFill>
                  <a:srgbClr val="808080"/>
                </a:solidFill>
                <a:latin typeface="+mn-lt"/>
                <a:ea typeface="+mn-ea"/>
                <a:cs typeface="+mn-cs"/>
              </a:defRPr>
            </a:lvl3pPr>
            <a:lvl4pPr marL="1600200" indent="-228600" algn="l" defTabSz="449263" rtl="0" eaLnBrk="0" fontAlgn="base" hangingPunct="0">
              <a:lnSpc>
                <a:spcPct val="93000"/>
              </a:lnSpc>
              <a:spcBef>
                <a:spcPts val="575"/>
              </a:spcBef>
              <a:spcAft>
                <a:spcPct val="0"/>
              </a:spcAft>
              <a:buClr>
                <a:srgbClr val="000000"/>
              </a:buClr>
              <a:buSzPct val="100000"/>
              <a:buFont typeface="Times New Roman" pitchFamily="18" charset="0"/>
              <a:defRPr sz="2400">
                <a:solidFill>
                  <a:srgbClr val="808080"/>
                </a:solidFill>
                <a:latin typeface="+mn-lt"/>
                <a:ea typeface="+mn-ea"/>
                <a:cs typeface="+mn-cs"/>
              </a:defRPr>
            </a:lvl4pPr>
            <a:lvl5pPr marL="2057400" indent="-228600" algn="l" defTabSz="449263" rtl="0" eaLnBrk="0" fontAlgn="base" hangingPunct="0">
              <a:lnSpc>
                <a:spcPct val="93000"/>
              </a:lnSpc>
              <a:spcBef>
                <a:spcPts val="288"/>
              </a:spcBef>
              <a:spcAft>
                <a:spcPct val="0"/>
              </a:spcAft>
              <a:buClr>
                <a:srgbClr val="000000"/>
              </a:buClr>
              <a:buSzPct val="100000"/>
              <a:buFont typeface="Times New Roman" pitchFamily="18" charset="0"/>
              <a:defRPr sz="2000">
                <a:solidFill>
                  <a:srgbClr val="808080"/>
                </a:solidFill>
                <a:latin typeface="+mn-lt"/>
                <a:ea typeface="+mn-ea"/>
                <a:cs typeface="+mn-cs"/>
              </a:defRPr>
            </a:lvl5pPr>
            <a:lvl6pPr marL="25146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6pPr>
            <a:lvl7pPr marL="29718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7pPr>
            <a:lvl8pPr marL="34290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8pPr>
            <a:lvl9pPr marL="38862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9pPr>
          </a:lstStyle>
          <a:p>
            <a:pPr algn="ctr" eaLnBrk="1">
              <a:lnSpc>
                <a:spcPct val="100000"/>
              </a:lnSpc>
              <a:defRPr/>
            </a:pPr>
            <a:r>
              <a:rPr lang="es-ES" sz="1400" b="1" dirty="0" smtClean="0">
                <a:solidFill>
                  <a:schemeClr val="accent1">
                    <a:lumMod val="50000"/>
                  </a:schemeClr>
                </a:solidFill>
              </a:rPr>
              <a:t>SECCIÓN SÉPTIMA:  </a:t>
            </a:r>
            <a:r>
              <a:rPr lang="es-ES" sz="1400" i="1" dirty="0" smtClean="0">
                <a:solidFill>
                  <a:schemeClr val="accent1">
                    <a:lumMod val="50000"/>
                  </a:schemeClr>
                </a:solidFill>
              </a:rPr>
              <a:t>INDEMNIZACIONES POR RAZÓN DEL SERVICIO Y OTRAS INDEMNIZACIONES A PERSONAL EXTERNO A LA UNIVERSIDAD</a:t>
            </a:r>
            <a:endParaRPr lang="es-ES" altLang="es-ES" sz="1400" kern="0" dirty="0" smtClean="0">
              <a:solidFill>
                <a:schemeClr val="accent1">
                  <a:lumMod val="50000"/>
                </a:schemeClr>
              </a:solidFill>
            </a:endParaRPr>
          </a:p>
        </p:txBody>
      </p:sp>
      <p:graphicFrame>
        <p:nvGraphicFramePr>
          <p:cNvPr id="2" name="1 Tabla"/>
          <p:cNvGraphicFramePr>
            <a:graphicFrameLocks noGrp="1"/>
          </p:cNvGraphicFramePr>
          <p:nvPr>
            <p:extLst>
              <p:ext uri="{D42A27DB-BD31-4B8C-83A1-F6EECF244321}">
                <p14:modId xmlns:p14="http://schemas.microsoft.com/office/powerpoint/2010/main" val="720133984"/>
              </p:ext>
            </p:extLst>
          </p:nvPr>
        </p:nvGraphicFramePr>
        <p:xfrm>
          <a:off x="1260467" y="1763613"/>
          <a:ext cx="4248472" cy="4968552"/>
        </p:xfrm>
        <a:graphic>
          <a:graphicData uri="http://schemas.openxmlformats.org/drawingml/2006/table">
            <a:tbl>
              <a:tblPr firstRow="1" bandRow="1">
                <a:tableStyleId>{5C22544A-7EE6-4342-B048-85BDC9FD1C3A}</a:tableStyleId>
              </a:tblPr>
              <a:tblGrid>
                <a:gridCol w="4248472"/>
              </a:tblGrid>
              <a:tr h="548639">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ES" sz="1000" b="1" dirty="0" smtClean="0">
                          <a:solidFill>
                            <a:schemeClr val="tx1"/>
                          </a:solidFill>
                        </a:rPr>
                        <a:t>ART.</a:t>
                      </a:r>
                      <a:r>
                        <a:rPr lang="es-ES" sz="1000" b="1" baseline="0" dirty="0" smtClean="0">
                          <a:solidFill>
                            <a:schemeClr val="tx1"/>
                          </a:solidFill>
                        </a:rPr>
                        <a:t> 118  CONSIDERACIONES ESPECÍFICAS PARA INDEMNIZACIONES A MIEMBROS DE TRIBUNALES DE TESIS DOCTORALES</a:t>
                      </a:r>
                      <a:endParaRPr lang="es-ES" sz="1100" b="0" i="0" u="none" strike="noStrike" kern="1200" baseline="0" dirty="0">
                        <a:solidFill>
                          <a:schemeClr val="dk1"/>
                        </a:solidFill>
                        <a:latin typeface="+mn-lt"/>
                        <a:ea typeface="+mn-ea"/>
                        <a:cs typeface="+mn-cs"/>
                      </a:endParaRPr>
                    </a:p>
                  </a:txBody>
                  <a:tcPr marL="91427" marR="91427" marT="45719" marB="45719" anchor="ctr">
                    <a:solidFill>
                      <a:schemeClr val="accent5">
                        <a:lumMod val="20000"/>
                        <a:lumOff val="80000"/>
                      </a:schemeClr>
                    </a:solidFill>
                  </a:tcPr>
                </a:tc>
              </a:tr>
              <a:tr h="1323569">
                <a:tc>
                  <a:txBody>
                    <a:bodyPr/>
                    <a:lstStyle/>
                    <a:p>
                      <a:pPr algn="just"/>
                      <a:r>
                        <a:rPr lang="es-ES" sz="1000" b="0" i="0" u="none" strike="noStrike" kern="1200" baseline="0" dirty="0" smtClean="0">
                          <a:solidFill>
                            <a:schemeClr val="dk1"/>
                          </a:solidFill>
                          <a:latin typeface="+mn-lt"/>
                          <a:ea typeface="+mn-ea"/>
                          <a:cs typeface="+mn-cs"/>
                        </a:rPr>
                        <a:t>1. Para los miembros de los tribunales con residencia en territorio español la cuantía máxima a abonar con cargo al citado Centro de Gastos no excederá de 610,00 €. Si los gastos de alojamiento y manutención más desplazamiento excedieran de dicho importe, la diferencia será cofinanciada por el Centro de Gasto que haya propuesto el tribunal o el que se indique, debiendo ser aportado escrito de cofinanciación autorizado por el responsable del Centro de Gasto al que se va a cargar el importe excedente.</a:t>
                      </a:r>
                      <a:endParaRPr lang="es-ES" sz="1000" b="1" dirty="0">
                        <a:solidFill>
                          <a:srgbClr val="FF0000"/>
                        </a:solidFill>
                      </a:endParaRPr>
                    </a:p>
                  </a:txBody>
                  <a:tcPr marL="91427" marR="91427" marT="45719" marB="45719" anchor="ctr"/>
                </a:tc>
              </a:tr>
              <a:tr h="1008112">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 sz="1000" b="0" i="0" u="none" strike="noStrike" kern="1200" baseline="0" dirty="0" smtClean="0">
                          <a:solidFill>
                            <a:schemeClr val="dk1"/>
                          </a:solidFill>
                          <a:latin typeface="+mn-lt"/>
                          <a:ea typeface="+mn-ea"/>
                          <a:cs typeface="+mn-cs"/>
                        </a:rPr>
                        <a:t>2. En las tesis presentadas en el marco de acuerdos de cotutela con Universidades extranjeras la composición del tribunal se atendrá a lo especificado en el acuerdo, siendo financiado el coste correspondiente a alojamiento, manutención y desplazamiento con cargo al Centro de Gasto "Servicios Centrales Tribunales Tesis Doctorales".</a:t>
                      </a:r>
                      <a:endParaRPr lang="es-ES" sz="1000" b="1" dirty="0">
                        <a:solidFill>
                          <a:schemeClr val="tx1"/>
                        </a:solidFill>
                      </a:endParaRPr>
                    </a:p>
                  </a:txBody>
                  <a:tcPr marL="91427" marR="91427" marT="45719" marB="45719" anchor="ctr"/>
                </a:tc>
              </a:tr>
              <a:tr h="2088232">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 sz="1000" b="0" i="0" u="none" strike="noStrike" kern="1200" baseline="0" dirty="0" smtClean="0">
                          <a:solidFill>
                            <a:schemeClr val="dk1"/>
                          </a:solidFill>
                          <a:latin typeface="+mn-lt"/>
                          <a:ea typeface="+mn-ea"/>
                          <a:cs typeface="+mn-cs"/>
                        </a:rPr>
                        <a:t>3. En el caso de haberse solicitado la mención de doctorado internacional, los gastos de desplazamiento, alojamiento y manutención de un miembro del tribunal perteneciente a alguna institución de educación superior o centro de investigación extranjero, se financiarán hasta un importe de 610,00 €, con cargo al Centro de Gasto de Servicios Centrales Tesis Doctorales, cofinanciándose el exceso hasta una cantidad equivalente a la anterior por el Centro de Gastos de la Escuela de Doctorado a la que queda vinculada la tesis doctoral. Si los gastos de alojamiento y manutención más desplazamiento excedieran de 1.200 €, será necesario aportar escrito de cofinanciación autorizado por el responsable del Centro de Gasto al que se va a cargar el importe excedente.</a:t>
                      </a:r>
                      <a:endParaRPr lang="es-ES" sz="1000" b="1" dirty="0">
                        <a:solidFill>
                          <a:schemeClr val="tx1"/>
                        </a:solidFill>
                      </a:endParaRPr>
                    </a:p>
                  </a:txBody>
                  <a:tcPr marL="91427" marR="91427" marT="45719" marB="45719" anchor="ctr"/>
                </a:tc>
              </a:tr>
            </a:tbl>
          </a:graphicData>
        </a:graphic>
      </p:graphicFrame>
      <p:graphicFrame>
        <p:nvGraphicFramePr>
          <p:cNvPr id="3" name="2 Tabla"/>
          <p:cNvGraphicFramePr>
            <a:graphicFrameLocks noGrp="1"/>
          </p:cNvGraphicFramePr>
          <p:nvPr>
            <p:extLst>
              <p:ext uri="{D42A27DB-BD31-4B8C-83A1-F6EECF244321}">
                <p14:modId xmlns:p14="http://schemas.microsoft.com/office/powerpoint/2010/main" val="663144072"/>
              </p:ext>
            </p:extLst>
          </p:nvPr>
        </p:nvGraphicFramePr>
        <p:xfrm>
          <a:off x="5760392" y="1763613"/>
          <a:ext cx="3960440" cy="5043300"/>
        </p:xfrm>
        <a:graphic>
          <a:graphicData uri="http://schemas.openxmlformats.org/drawingml/2006/table">
            <a:tbl>
              <a:tblPr firstRow="1" bandRow="1">
                <a:tableStyleId>{5C22544A-7EE6-4342-B048-85BDC9FD1C3A}</a:tableStyleId>
              </a:tblPr>
              <a:tblGrid>
                <a:gridCol w="3960440"/>
              </a:tblGrid>
              <a:tr h="576065">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ES" sz="1100" b="1" dirty="0" smtClean="0">
                          <a:solidFill>
                            <a:schemeClr val="tx1"/>
                          </a:solidFill>
                        </a:rPr>
                        <a:t>ART.</a:t>
                      </a:r>
                      <a:r>
                        <a:rPr lang="es-ES" sz="1100" b="1" baseline="0" dirty="0" smtClean="0">
                          <a:solidFill>
                            <a:schemeClr val="tx1"/>
                          </a:solidFill>
                        </a:rPr>
                        <a:t> 118.1  CONSIDERACIONES ESPECÍFICAS PARA INDEMNIZACIONES A MIEMBROS DE TRIBUNALES DE TESIS DOCTORALES</a:t>
                      </a:r>
                      <a:endParaRPr lang="es-ES" sz="1100" b="0" i="0" u="none" strike="noStrike" kern="1200" baseline="0" dirty="0">
                        <a:solidFill>
                          <a:schemeClr val="dk1"/>
                        </a:solidFill>
                        <a:latin typeface="+mn-lt"/>
                        <a:ea typeface="+mn-ea"/>
                        <a:cs typeface="+mn-cs"/>
                      </a:endParaRPr>
                    </a:p>
                  </a:txBody>
                  <a:tcPr marL="91414" marR="91414" marT="45729" marB="45729" anchor="ctr">
                    <a:solidFill>
                      <a:schemeClr val="accent5">
                        <a:lumMod val="20000"/>
                        <a:lumOff val="80000"/>
                      </a:schemeClr>
                    </a:solidFill>
                  </a:tcPr>
                </a:tc>
              </a:tr>
              <a:tr h="1296144">
                <a:tc>
                  <a:txBody>
                    <a:bodyPr/>
                    <a:lstStyle/>
                    <a:p>
                      <a:pPr marL="171450" indent="-171450" algn="just">
                        <a:buFontTx/>
                        <a:buChar char="-"/>
                      </a:pPr>
                      <a:r>
                        <a:rPr lang="es-ES" sz="1000" b="0" i="1" baseline="0" dirty="0" smtClean="0">
                          <a:solidFill>
                            <a:schemeClr val="tx1"/>
                          </a:solidFill>
                        </a:rPr>
                        <a:t>“NUEVA REDACCIÓN”</a:t>
                      </a:r>
                      <a:r>
                        <a:rPr lang="es-ES" sz="1000" b="0" baseline="0" dirty="0" smtClean="0">
                          <a:solidFill>
                            <a:schemeClr val="tx1"/>
                          </a:solidFill>
                        </a:rPr>
                        <a:t> </a:t>
                      </a:r>
                    </a:p>
                    <a:p>
                      <a:pPr marL="0" indent="0" algn="just">
                        <a:buFontTx/>
                        <a:buNone/>
                      </a:pPr>
                      <a:endParaRPr lang="es-ES" sz="1000" b="0" baseline="0" dirty="0" smtClean="0">
                        <a:solidFill>
                          <a:schemeClr val="tx1"/>
                        </a:solidFill>
                      </a:endParaRPr>
                    </a:p>
                    <a:p>
                      <a:pPr marL="171450" indent="-171450" algn="just">
                        <a:buFontTx/>
                        <a:buChar char="-"/>
                      </a:pPr>
                      <a:r>
                        <a:rPr lang="es-ES" sz="1000" b="1" baseline="0" dirty="0" smtClean="0">
                          <a:solidFill>
                            <a:schemeClr val="tx1"/>
                          </a:solidFill>
                        </a:rPr>
                        <a:t>EL TOTAL DE LA LIQUIDACIÓN PARA LOS MIEMBROS DEL TRIBUNAL DE TESIS CON RESIDENCIA EN TERRITORIO ESPAÑOL NO PUEDE SUPERAR LOS 610 €, SI SE SUPERA ES NECESARIA LA COFINANCIACIÓN</a:t>
                      </a:r>
                    </a:p>
                    <a:p>
                      <a:pPr marL="0" indent="0" algn="just">
                        <a:buNone/>
                      </a:pPr>
                      <a:endParaRPr lang="es-ES" sz="1000" b="1" dirty="0" smtClean="0">
                        <a:solidFill>
                          <a:schemeClr val="tx1"/>
                        </a:solidFill>
                      </a:endParaRPr>
                    </a:p>
                  </a:txBody>
                  <a:tcPr marL="91414" marR="91414" marT="45729" marB="45729" anchor="ctr"/>
                </a:tc>
              </a:tr>
              <a:tr h="1080120">
                <a:tc>
                  <a:txBody>
                    <a:bodyPr/>
                    <a:lstStyle/>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s-ES" sz="1000" b="0" i="1" dirty="0" smtClean="0">
                          <a:solidFill>
                            <a:schemeClr val="tx1"/>
                          </a:solidFill>
                        </a:rPr>
                        <a:t>“NUEVO” . </a:t>
                      </a:r>
                      <a:r>
                        <a:rPr lang="es-ES" sz="1000" b="1" i="0" dirty="0" smtClean="0">
                          <a:solidFill>
                            <a:schemeClr val="tx1"/>
                          </a:solidFill>
                        </a:rPr>
                        <a:t>LAS</a:t>
                      </a:r>
                      <a:r>
                        <a:rPr lang="es-ES" sz="1000" b="0" i="0" baseline="0" dirty="0" smtClean="0">
                          <a:solidFill>
                            <a:schemeClr val="tx1"/>
                          </a:solidFill>
                        </a:rPr>
                        <a:t> </a:t>
                      </a:r>
                      <a:r>
                        <a:rPr lang="es-ES" sz="1000" b="1" dirty="0" smtClean="0">
                          <a:solidFill>
                            <a:schemeClr val="tx1"/>
                          </a:solidFill>
                        </a:rPr>
                        <a:t>TESIS</a:t>
                      </a:r>
                      <a:r>
                        <a:rPr lang="es-ES" sz="1000" b="1" baseline="0" dirty="0" smtClean="0">
                          <a:solidFill>
                            <a:schemeClr val="tx1"/>
                          </a:solidFill>
                        </a:rPr>
                        <a:t> EN EL MARCO DE ACUERDOS DE COTUTELA CON UNIVERSIDADES EXTRANJERAS, LA COMPOSICIÓN DEL TRIBUNAL SERA SEGÚN ACUERDO. PAGÁNDOSE LA LIQUIDACIÓN CON CARGO A SERVICIOS CENTRALES. (NO ESTABLECE LÍMITE DE LIQUIDACIÓN)</a:t>
                      </a:r>
                      <a:endParaRPr lang="es-ES" sz="1000" b="1" dirty="0" smtClean="0">
                        <a:solidFill>
                          <a:schemeClr val="tx1"/>
                        </a:solidFill>
                      </a:endParaRPr>
                    </a:p>
                  </a:txBody>
                  <a:tcPr marL="91414" marR="91414" marT="45729" marB="45729" anchor="ctr"/>
                </a:tc>
              </a:tr>
              <a:tr h="1997910">
                <a:tc>
                  <a:txBody>
                    <a:bodyPr/>
                    <a:lstStyle/>
                    <a:p>
                      <a:pPr marL="171450" marR="0" indent="-171450" algn="just" defTabSz="914400" rtl="0" eaLnBrk="1" fontAlgn="auto" latinLnBrk="0" hangingPunct="1">
                        <a:lnSpc>
                          <a:spcPct val="100000"/>
                        </a:lnSpc>
                        <a:spcBef>
                          <a:spcPts val="0"/>
                        </a:spcBef>
                        <a:spcAft>
                          <a:spcPts val="0"/>
                        </a:spcAft>
                        <a:buClrTx/>
                        <a:buSzTx/>
                        <a:buFontTx/>
                        <a:buChar char="-"/>
                        <a:tabLst/>
                        <a:defRPr/>
                      </a:pPr>
                      <a:endParaRPr lang="es-ES" sz="1000" b="0" i="1" dirty="0" smtClean="0">
                        <a:solidFill>
                          <a:schemeClr val="tx1"/>
                        </a:solidFill>
                      </a:endParaRP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s-ES" sz="1000" b="0" i="1" dirty="0" smtClean="0">
                          <a:solidFill>
                            <a:schemeClr val="tx1"/>
                          </a:solidFill>
                        </a:rPr>
                        <a:t>“</a:t>
                      </a:r>
                      <a:r>
                        <a:rPr lang="es-ES" sz="1000" b="0" i="1" dirty="0" smtClean="0">
                          <a:solidFill>
                            <a:schemeClr val="tx1"/>
                          </a:solidFill>
                        </a:rPr>
                        <a:t>NUEVA</a:t>
                      </a:r>
                      <a:r>
                        <a:rPr lang="es-ES" sz="1000" b="0" i="1" baseline="0" dirty="0" smtClean="0">
                          <a:solidFill>
                            <a:schemeClr val="tx1"/>
                          </a:solidFill>
                        </a:rPr>
                        <a:t> REDACCIÓN”.  </a:t>
                      </a:r>
                      <a:r>
                        <a:rPr lang="es-ES" sz="1000" b="1" i="0" baseline="0" dirty="0" smtClean="0">
                          <a:solidFill>
                            <a:schemeClr val="tx1"/>
                          </a:solidFill>
                        </a:rPr>
                        <a:t>EN LAS TESIS DOCTORALES  DE MENCIÓN INTERNACIONAL E</a:t>
                      </a:r>
                      <a:r>
                        <a:rPr lang="es-ES" sz="1000" b="1" baseline="0" dirty="0" smtClean="0">
                          <a:solidFill>
                            <a:schemeClr val="tx1"/>
                          </a:solidFill>
                        </a:rPr>
                        <a:t>L LÍMITE MÁXIMO PARA </a:t>
                      </a:r>
                      <a:r>
                        <a:rPr lang="es-ES" sz="1000" b="1" u="sng" baseline="0" dirty="0" smtClean="0">
                          <a:solidFill>
                            <a:schemeClr val="tx1"/>
                          </a:solidFill>
                        </a:rPr>
                        <a:t>UNO</a:t>
                      </a:r>
                      <a:r>
                        <a:rPr lang="es-ES" sz="1000" b="1" baseline="0" dirty="0" smtClean="0">
                          <a:solidFill>
                            <a:schemeClr val="tx1"/>
                          </a:solidFill>
                        </a:rPr>
                        <a:t> DE LOS MIEMBROS DEL TRIBUNAL QUE SE DESPLAZA DESDE UNA UNIVERSIDAD O INSTITUCIÓN DEL EXTRANJERO ES DE 1200 € (610 € LOS PAGA TESIS Y 590 € LA ESCUELA DE DOCTORADO</a:t>
                      </a:r>
                      <a:r>
                        <a:rPr lang="es-ES" sz="1000" b="1" baseline="0" dirty="0" smtClean="0">
                          <a:solidFill>
                            <a:schemeClr val="tx1"/>
                          </a:solidFill>
                        </a:rPr>
                        <a:t>)</a:t>
                      </a:r>
                    </a:p>
                    <a:p>
                      <a:pPr marL="0" marR="0" indent="0" algn="just" defTabSz="914400" rtl="0" eaLnBrk="1" fontAlgn="auto" latinLnBrk="0" hangingPunct="1">
                        <a:lnSpc>
                          <a:spcPct val="100000"/>
                        </a:lnSpc>
                        <a:spcBef>
                          <a:spcPts val="0"/>
                        </a:spcBef>
                        <a:spcAft>
                          <a:spcPts val="0"/>
                        </a:spcAft>
                        <a:buClrTx/>
                        <a:buSzTx/>
                        <a:buFontTx/>
                        <a:buNone/>
                        <a:tabLst/>
                        <a:defRPr/>
                      </a:pPr>
                      <a:endParaRPr lang="es-ES" sz="1000" b="1" baseline="0" dirty="0" smtClean="0">
                        <a:solidFill>
                          <a:schemeClr val="tx1"/>
                        </a:solidFill>
                      </a:endParaRP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s-ES" sz="1000" b="1" baseline="0" dirty="0" smtClean="0">
                          <a:solidFill>
                            <a:schemeClr val="tx1"/>
                          </a:solidFill>
                        </a:rPr>
                        <a:t>SI SE SUPERAN ESTOS LÍMITES ES NECESARIA LA COFINANCIACIÓN</a:t>
                      </a:r>
                    </a:p>
                    <a:p>
                      <a:pPr marL="0" marR="0" indent="0" algn="just" defTabSz="914400" rtl="0" eaLnBrk="1" fontAlgn="auto" latinLnBrk="0" hangingPunct="1">
                        <a:lnSpc>
                          <a:spcPct val="100000"/>
                        </a:lnSpc>
                        <a:spcBef>
                          <a:spcPts val="0"/>
                        </a:spcBef>
                        <a:spcAft>
                          <a:spcPts val="0"/>
                        </a:spcAft>
                        <a:buClrTx/>
                        <a:buSzTx/>
                        <a:buFontTx/>
                        <a:buNone/>
                        <a:tabLst/>
                        <a:defRPr/>
                      </a:pPr>
                      <a:endParaRPr lang="es-ES" sz="1000" b="1" baseline="0" dirty="0" smtClean="0">
                        <a:solidFill>
                          <a:schemeClr val="tx1"/>
                        </a:solidFill>
                      </a:endParaRPr>
                    </a:p>
                    <a:p>
                      <a:pPr marL="171450" marR="0" indent="-171450" algn="just" defTabSz="914400" rtl="0" eaLnBrk="1" fontAlgn="auto" latinLnBrk="0" hangingPunct="1">
                        <a:lnSpc>
                          <a:spcPct val="100000"/>
                        </a:lnSpc>
                        <a:spcBef>
                          <a:spcPts val="0"/>
                        </a:spcBef>
                        <a:spcAft>
                          <a:spcPts val="0"/>
                        </a:spcAft>
                        <a:buClrTx/>
                        <a:buSzTx/>
                        <a:buFontTx/>
                        <a:buChar char="-"/>
                        <a:tabLst/>
                        <a:defRPr/>
                      </a:pPr>
                      <a:endParaRPr lang="es-ES" sz="1000" b="1" baseline="0" dirty="0" smtClean="0">
                        <a:solidFill>
                          <a:schemeClr val="tx1"/>
                        </a:solidFill>
                      </a:endParaRPr>
                    </a:p>
                    <a:p>
                      <a:pPr marL="0" marR="0" indent="0" algn="just" defTabSz="914400" rtl="0" eaLnBrk="1" fontAlgn="auto" latinLnBrk="0" hangingPunct="1">
                        <a:lnSpc>
                          <a:spcPct val="100000"/>
                        </a:lnSpc>
                        <a:spcBef>
                          <a:spcPts val="0"/>
                        </a:spcBef>
                        <a:spcAft>
                          <a:spcPts val="0"/>
                        </a:spcAft>
                        <a:buClrTx/>
                        <a:buSzTx/>
                        <a:buFontTx/>
                        <a:buNone/>
                        <a:tabLst/>
                        <a:defRPr/>
                      </a:pPr>
                      <a:r>
                        <a:rPr lang="es-ES" sz="1000" b="0" baseline="0" dirty="0" smtClean="0">
                          <a:solidFill>
                            <a:schemeClr val="tx1"/>
                          </a:solidFill>
                        </a:rPr>
                        <a:t>         </a:t>
                      </a:r>
                      <a:endParaRPr lang="es-ES" sz="1000" b="0" dirty="0" smtClean="0">
                        <a:solidFill>
                          <a:schemeClr val="tx1"/>
                        </a:solidFill>
                      </a:endParaRPr>
                    </a:p>
                  </a:txBody>
                  <a:tcPr marL="91414" marR="91414" marT="45729" marB="45729" anchor="ctr"/>
                </a:tc>
              </a:tr>
            </a:tbl>
          </a:graphicData>
        </a:graphic>
      </p:graphicFrame>
    </p:spTree>
    <p:extLst>
      <p:ext uri="{BB962C8B-B14F-4D97-AF65-F5344CB8AC3E}">
        <p14:creationId xmlns:p14="http://schemas.microsoft.com/office/powerpoint/2010/main" val="204100825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a:xfrm>
            <a:off x="2019300" y="157163"/>
            <a:ext cx="7700963" cy="706437"/>
          </a:xfrm>
        </p:spPr>
        <p:txBody>
          <a:bodyPr/>
          <a:lstStyle/>
          <a:p>
            <a:pPr eaLnBrk="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s-ES" altLang="es-ES" sz="2000" b="1" dirty="0"/>
              <a:t>BASES DE EJECUCIÓN DEL PRESUPUESTO 2018</a:t>
            </a:r>
            <a:endParaRPr lang="es-ES" sz="2000" dirty="0" smtClean="0"/>
          </a:p>
        </p:txBody>
      </p:sp>
      <p:sp>
        <p:nvSpPr>
          <p:cNvPr id="7" name="Rectangle 2"/>
          <p:cNvSpPr txBox="1">
            <a:spLocks noChangeArrowheads="1"/>
          </p:cNvSpPr>
          <p:nvPr/>
        </p:nvSpPr>
        <p:spPr bwMode="auto">
          <a:xfrm>
            <a:off x="1295400" y="1077913"/>
            <a:ext cx="8135938" cy="50800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txBody>
          <a:bodyPr lIns="0" tIns="28440" rIns="0" bIns="0"/>
          <a:lstStyle>
            <a:lvl1pPr marL="342900" indent="-342900" algn="l" defTabSz="449263" rtl="0" eaLnBrk="0" fontAlgn="base" hangingPunct="0">
              <a:lnSpc>
                <a:spcPct val="93000"/>
              </a:lnSpc>
              <a:spcBef>
                <a:spcPts val="1425"/>
              </a:spcBef>
              <a:spcAft>
                <a:spcPct val="0"/>
              </a:spcAft>
              <a:buClr>
                <a:srgbClr val="000000"/>
              </a:buClr>
              <a:buSzPct val="100000"/>
              <a:buFont typeface="Times New Roman" pitchFamily="18" charset="0"/>
              <a:defRPr sz="2800">
                <a:solidFill>
                  <a:srgbClr val="808080"/>
                </a:solidFill>
                <a:latin typeface="+mn-lt"/>
                <a:ea typeface="+mn-ea"/>
                <a:cs typeface="+mn-cs"/>
              </a:defRPr>
            </a:lvl1pPr>
            <a:lvl2pPr marL="742950" indent="-285750" algn="l" defTabSz="449263" rtl="0" eaLnBrk="0" fontAlgn="base" hangingPunct="0">
              <a:lnSpc>
                <a:spcPct val="93000"/>
              </a:lnSpc>
              <a:spcBef>
                <a:spcPts val="1138"/>
              </a:spcBef>
              <a:spcAft>
                <a:spcPct val="0"/>
              </a:spcAft>
              <a:buClr>
                <a:srgbClr val="000000"/>
              </a:buClr>
              <a:buSzPct val="100000"/>
              <a:buFont typeface="Times New Roman" pitchFamily="18" charset="0"/>
              <a:defRPr sz="2600">
                <a:solidFill>
                  <a:srgbClr val="808080"/>
                </a:solidFill>
                <a:latin typeface="+mn-lt"/>
                <a:ea typeface="+mn-ea"/>
                <a:cs typeface="+mn-cs"/>
              </a:defRPr>
            </a:lvl2pPr>
            <a:lvl3pPr marL="1143000" indent="-228600" algn="l" defTabSz="449263" rtl="0" eaLnBrk="0" fontAlgn="base" hangingPunct="0">
              <a:lnSpc>
                <a:spcPct val="93000"/>
              </a:lnSpc>
              <a:spcBef>
                <a:spcPts val="850"/>
              </a:spcBef>
              <a:spcAft>
                <a:spcPct val="0"/>
              </a:spcAft>
              <a:buClr>
                <a:srgbClr val="000000"/>
              </a:buClr>
              <a:buSzPct val="100000"/>
              <a:buFont typeface="Times New Roman" pitchFamily="18" charset="0"/>
              <a:defRPr sz="2400">
                <a:solidFill>
                  <a:srgbClr val="808080"/>
                </a:solidFill>
                <a:latin typeface="+mn-lt"/>
                <a:ea typeface="+mn-ea"/>
                <a:cs typeface="+mn-cs"/>
              </a:defRPr>
            </a:lvl3pPr>
            <a:lvl4pPr marL="1600200" indent="-228600" algn="l" defTabSz="449263" rtl="0" eaLnBrk="0" fontAlgn="base" hangingPunct="0">
              <a:lnSpc>
                <a:spcPct val="93000"/>
              </a:lnSpc>
              <a:spcBef>
                <a:spcPts val="575"/>
              </a:spcBef>
              <a:spcAft>
                <a:spcPct val="0"/>
              </a:spcAft>
              <a:buClr>
                <a:srgbClr val="000000"/>
              </a:buClr>
              <a:buSzPct val="100000"/>
              <a:buFont typeface="Times New Roman" pitchFamily="18" charset="0"/>
              <a:defRPr sz="2400">
                <a:solidFill>
                  <a:srgbClr val="808080"/>
                </a:solidFill>
                <a:latin typeface="+mn-lt"/>
                <a:ea typeface="+mn-ea"/>
                <a:cs typeface="+mn-cs"/>
              </a:defRPr>
            </a:lvl4pPr>
            <a:lvl5pPr marL="2057400" indent="-228600" algn="l" defTabSz="449263" rtl="0" eaLnBrk="0" fontAlgn="base" hangingPunct="0">
              <a:lnSpc>
                <a:spcPct val="93000"/>
              </a:lnSpc>
              <a:spcBef>
                <a:spcPts val="288"/>
              </a:spcBef>
              <a:spcAft>
                <a:spcPct val="0"/>
              </a:spcAft>
              <a:buClr>
                <a:srgbClr val="000000"/>
              </a:buClr>
              <a:buSzPct val="100000"/>
              <a:buFont typeface="Times New Roman" pitchFamily="18" charset="0"/>
              <a:defRPr sz="2000">
                <a:solidFill>
                  <a:srgbClr val="808080"/>
                </a:solidFill>
                <a:latin typeface="+mn-lt"/>
                <a:ea typeface="+mn-ea"/>
                <a:cs typeface="+mn-cs"/>
              </a:defRPr>
            </a:lvl5pPr>
            <a:lvl6pPr marL="25146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6pPr>
            <a:lvl7pPr marL="29718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7pPr>
            <a:lvl8pPr marL="34290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8pPr>
            <a:lvl9pPr marL="38862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9pPr>
          </a:lstStyle>
          <a:p>
            <a:pPr algn="ctr" eaLnBrk="1">
              <a:lnSpc>
                <a:spcPct val="100000"/>
              </a:lnSpc>
              <a:defRPr/>
            </a:pPr>
            <a:r>
              <a:rPr lang="es-ES" sz="1400" b="1" dirty="0" smtClean="0">
                <a:solidFill>
                  <a:schemeClr val="accent1">
                    <a:lumMod val="50000"/>
                  </a:schemeClr>
                </a:solidFill>
              </a:rPr>
              <a:t>SECCIÓN SÉPTIMA:  </a:t>
            </a:r>
            <a:r>
              <a:rPr lang="es-ES" sz="1400" i="1" dirty="0" smtClean="0">
                <a:solidFill>
                  <a:schemeClr val="accent1">
                    <a:lumMod val="50000"/>
                  </a:schemeClr>
                </a:solidFill>
              </a:rPr>
              <a:t>INDEMNIZACIONES POR RAZÓN DEL SERVICIO Y OTRAS INDEMNIZACIONES A PERSONAL EXTERNO A LA UNIVERSIDAD</a:t>
            </a:r>
            <a:endParaRPr lang="es-ES" altLang="es-ES" sz="1400" kern="0" dirty="0" smtClean="0">
              <a:solidFill>
                <a:schemeClr val="accent1">
                  <a:lumMod val="50000"/>
                </a:schemeClr>
              </a:solidFill>
            </a:endParaRPr>
          </a:p>
        </p:txBody>
      </p:sp>
      <p:graphicFrame>
        <p:nvGraphicFramePr>
          <p:cNvPr id="2" name="1 Tabla"/>
          <p:cNvGraphicFramePr>
            <a:graphicFrameLocks noGrp="1"/>
          </p:cNvGraphicFramePr>
          <p:nvPr>
            <p:extLst>
              <p:ext uri="{D42A27DB-BD31-4B8C-83A1-F6EECF244321}">
                <p14:modId xmlns:p14="http://schemas.microsoft.com/office/powerpoint/2010/main" val="2757648985"/>
              </p:ext>
            </p:extLst>
          </p:nvPr>
        </p:nvGraphicFramePr>
        <p:xfrm>
          <a:off x="1300426" y="2051645"/>
          <a:ext cx="4104456" cy="4187936"/>
        </p:xfrm>
        <a:graphic>
          <a:graphicData uri="http://schemas.openxmlformats.org/drawingml/2006/table">
            <a:tbl>
              <a:tblPr firstRow="1" bandRow="1">
                <a:tableStyleId>{5C22544A-7EE6-4342-B048-85BDC9FD1C3A}</a:tableStyleId>
              </a:tblPr>
              <a:tblGrid>
                <a:gridCol w="4104456"/>
              </a:tblGrid>
              <a:tr h="146925">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ES" sz="1000" b="1" dirty="0" smtClean="0">
                          <a:solidFill>
                            <a:schemeClr val="tx1"/>
                          </a:solidFill>
                        </a:rPr>
                        <a:t>ART.</a:t>
                      </a:r>
                      <a:r>
                        <a:rPr lang="es-ES" sz="1000" b="1" baseline="0" dirty="0" smtClean="0">
                          <a:solidFill>
                            <a:schemeClr val="tx1"/>
                          </a:solidFill>
                        </a:rPr>
                        <a:t> 118. CONSIDERACIONES ESPECÍFICAS PARA INDEMNIZACIONES A MIEMBROS DE TRIBUNALES DE TESIS DOCTORALES</a:t>
                      </a:r>
                      <a:endParaRPr lang="es-ES" sz="1100" b="0" i="0" u="none" strike="noStrike" kern="1200" baseline="0" dirty="0">
                        <a:solidFill>
                          <a:schemeClr val="dk1"/>
                        </a:solidFill>
                        <a:latin typeface="+mn-lt"/>
                        <a:ea typeface="+mn-ea"/>
                        <a:cs typeface="+mn-cs"/>
                      </a:endParaRPr>
                    </a:p>
                  </a:txBody>
                  <a:tcPr marL="91427" marR="91427" marT="45702" marB="45702" anchor="ctr">
                    <a:solidFill>
                      <a:schemeClr val="accent5">
                        <a:lumMod val="20000"/>
                        <a:lumOff val="80000"/>
                      </a:schemeClr>
                    </a:solidFill>
                  </a:tcPr>
                </a:tc>
              </a:tr>
              <a:tr h="1755652">
                <a:tc>
                  <a:txBody>
                    <a:bodyPr/>
                    <a:lstStyle/>
                    <a:p>
                      <a:pPr algn="just"/>
                      <a:r>
                        <a:rPr lang="es-ES" sz="1100" b="0" i="0" u="none" strike="noStrike" kern="1200" baseline="0" dirty="0" smtClean="0">
                          <a:solidFill>
                            <a:schemeClr val="dk1"/>
                          </a:solidFill>
                          <a:latin typeface="+mn-lt"/>
                          <a:ea typeface="+mn-ea"/>
                          <a:cs typeface="+mn-cs"/>
                        </a:rPr>
                        <a:t>4. En aquellos otros supuestos, distintos a la cotutela o mención internacional, en los que algún miembro del Tribunal se desplace desde una Universidad o Institución extranjera y los gastos de manutención y alojamiento más desplazamiento excedieran de 610,00 €, será necesario aportar escrito de cofinanciación autorizado por el responsable del Centro de Gasto al que se va a cargar el importe excedente. Se cofinanciará solamente un profesor extranjero por </a:t>
                      </a:r>
                      <a:r>
                        <a:rPr lang="es-ES" sz="1100" b="0" i="0" u="none" strike="noStrike" kern="1200" baseline="0" dirty="0" smtClean="0">
                          <a:solidFill>
                            <a:schemeClr val="dk1"/>
                          </a:solidFill>
                          <a:latin typeface="+mn-lt"/>
                          <a:ea typeface="+mn-ea"/>
                          <a:cs typeface="+mn-cs"/>
                        </a:rPr>
                        <a:t>tribunal.</a:t>
                      </a:r>
                      <a:endParaRPr lang="es-ES" sz="1100" b="1" dirty="0">
                        <a:solidFill>
                          <a:srgbClr val="FF0000"/>
                        </a:solidFill>
                      </a:endParaRPr>
                    </a:p>
                  </a:txBody>
                  <a:tcPr marL="91427" marR="91427" marT="45702" marB="45702" anchor="ctr"/>
                </a:tc>
              </a:tr>
              <a:tr h="370840">
                <a:tc>
                  <a:txBody>
                    <a:bodyPr/>
                    <a:lstStyle/>
                    <a:p>
                      <a:pPr algn="just"/>
                      <a:r>
                        <a:rPr lang="es-ES" sz="1100" b="0" i="0" u="none" strike="noStrike" kern="1200" baseline="0" dirty="0" smtClean="0">
                          <a:solidFill>
                            <a:schemeClr val="dk1"/>
                          </a:solidFill>
                          <a:latin typeface="+mn-lt"/>
                          <a:ea typeface="+mn-ea"/>
                          <a:cs typeface="+mn-cs"/>
                        </a:rPr>
                        <a:t>5. En cualquier caso y a los efectos establecidos en el presente artículo, se financiará con cargo al Centro de Gastos "Servicios Centrales Tesis Doctorales", dentro de los límites establecidos, a un máximo de tres miembros por tribunal.</a:t>
                      </a:r>
                      <a:endParaRPr lang="es-ES" sz="1100" b="1" dirty="0">
                        <a:solidFill>
                          <a:schemeClr val="tx1"/>
                        </a:solidFill>
                      </a:endParaRPr>
                    </a:p>
                  </a:txBody>
                  <a:tcPr marL="91427" marR="91427" marT="45702" marB="45702" anchor="ctr"/>
                </a:tc>
              </a:tr>
              <a:tr h="1121716">
                <a:tc>
                  <a:txBody>
                    <a:bodyPr/>
                    <a:lstStyle/>
                    <a:p>
                      <a:pPr algn="just"/>
                      <a:r>
                        <a:rPr lang="es-ES" sz="1100" b="0" i="0" u="none" strike="noStrike" kern="1200" baseline="0" dirty="0" smtClean="0">
                          <a:solidFill>
                            <a:schemeClr val="dk1"/>
                          </a:solidFill>
                          <a:latin typeface="+mn-lt"/>
                          <a:ea typeface="+mn-ea"/>
                          <a:cs typeface="+mn-cs"/>
                        </a:rPr>
                        <a:t>6. El abono de estos gastos será realizada preferentemente mediante transferencia bancaria con cargo a la dispersión de caja de la Caja Habilitada Central y excepcionalmente, mediante cheque </a:t>
                      </a:r>
                      <a:r>
                        <a:rPr lang="es-ES" sz="1100" b="0" i="0" u="none" strike="noStrike" kern="1200" baseline="0" dirty="0" smtClean="0">
                          <a:solidFill>
                            <a:schemeClr val="dk1"/>
                          </a:solidFill>
                          <a:latin typeface="+mn-lt"/>
                          <a:ea typeface="+mn-ea"/>
                          <a:cs typeface="+mn-cs"/>
                        </a:rPr>
                        <a:t>nominativo.</a:t>
                      </a:r>
                      <a:endParaRPr lang="es-ES" sz="1100" b="1" dirty="0">
                        <a:solidFill>
                          <a:schemeClr val="tx1"/>
                        </a:solidFill>
                      </a:endParaRPr>
                    </a:p>
                  </a:txBody>
                  <a:tcPr marL="91427" marR="91427" marT="45702" marB="45702" anchor="ctr"/>
                </a:tc>
              </a:tr>
            </a:tbl>
          </a:graphicData>
        </a:graphic>
      </p:graphicFrame>
      <p:graphicFrame>
        <p:nvGraphicFramePr>
          <p:cNvPr id="3" name="2 Tabla"/>
          <p:cNvGraphicFramePr>
            <a:graphicFrameLocks noGrp="1"/>
          </p:cNvGraphicFramePr>
          <p:nvPr>
            <p:extLst>
              <p:ext uri="{D42A27DB-BD31-4B8C-83A1-F6EECF244321}">
                <p14:modId xmlns:p14="http://schemas.microsoft.com/office/powerpoint/2010/main" val="3047269295"/>
              </p:ext>
            </p:extLst>
          </p:nvPr>
        </p:nvGraphicFramePr>
        <p:xfrm>
          <a:off x="5616377" y="2051645"/>
          <a:ext cx="4032448" cy="4189812"/>
        </p:xfrm>
        <a:graphic>
          <a:graphicData uri="http://schemas.openxmlformats.org/drawingml/2006/table">
            <a:tbl>
              <a:tblPr firstRow="1" bandRow="1">
                <a:tableStyleId>{5C22544A-7EE6-4342-B048-85BDC9FD1C3A}</a:tableStyleId>
              </a:tblPr>
              <a:tblGrid>
                <a:gridCol w="4032448"/>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000" b="1" dirty="0" smtClean="0">
                          <a:solidFill>
                            <a:schemeClr val="tx1"/>
                          </a:solidFill>
                        </a:rPr>
                        <a:t>ART.</a:t>
                      </a:r>
                      <a:r>
                        <a:rPr lang="es-ES" sz="1000" b="1" baseline="0" dirty="0" smtClean="0">
                          <a:solidFill>
                            <a:schemeClr val="tx1"/>
                          </a:solidFill>
                        </a:rPr>
                        <a:t> 118. CONSIDERACIONES ESPECÍFICAS PARA INDEMNIZACIONES A MIEMBROS DE TRIBUNALES DE TESIS DOCTORALES</a:t>
                      </a:r>
                      <a:endParaRPr lang="es-ES" sz="1000" b="0" i="0" u="none" strike="noStrike" kern="1200" baseline="0" dirty="0" smtClean="0">
                        <a:solidFill>
                          <a:schemeClr val="dk1"/>
                        </a:solidFill>
                        <a:latin typeface="+mn-lt"/>
                        <a:ea typeface="+mn-ea"/>
                        <a:cs typeface="+mn-cs"/>
                      </a:endParaRPr>
                    </a:p>
                  </a:txBody>
                  <a:tcPr marL="91436" marR="91436" marT="45717" marB="45717" anchor="ctr">
                    <a:solidFill>
                      <a:schemeClr val="accent5">
                        <a:lumMod val="20000"/>
                        <a:lumOff val="80000"/>
                      </a:schemeClr>
                    </a:solidFill>
                  </a:tcPr>
                </a:tc>
              </a:tr>
              <a:tr h="1781910">
                <a:tc>
                  <a:txBody>
                    <a:bodyPr/>
                    <a:lstStyle/>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s-ES" sz="1000" b="0" i="1" u="none" strike="noStrike" kern="1200" baseline="0" dirty="0" smtClean="0">
                          <a:solidFill>
                            <a:schemeClr val="dk1"/>
                          </a:solidFill>
                          <a:latin typeface="+mn-lt"/>
                          <a:ea typeface="+mn-ea"/>
                          <a:cs typeface="+mn-cs"/>
                        </a:rPr>
                        <a:t>“NUEVO</a:t>
                      </a:r>
                      <a:r>
                        <a:rPr lang="es-ES" sz="1000" b="0" i="1" u="none" strike="noStrike" kern="1200" baseline="0" dirty="0" smtClean="0">
                          <a:solidFill>
                            <a:schemeClr val="dk1"/>
                          </a:solidFill>
                          <a:latin typeface="+mn-lt"/>
                          <a:ea typeface="+mn-ea"/>
                          <a:cs typeface="+mn-cs"/>
                        </a:rPr>
                        <a:t>”</a:t>
                      </a:r>
                      <a:endParaRPr lang="es-ES" sz="1000" b="0" i="1" u="none" strike="noStrike" kern="1200" baseline="0" dirty="0" smtClean="0">
                        <a:solidFill>
                          <a:schemeClr val="dk1"/>
                        </a:solidFill>
                        <a:latin typeface="+mn-lt"/>
                        <a:ea typeface="+mn-ea"/>
                        <a:cs typeface="+mn-cs"/>
                      </a:endParaRP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s-ES" sz="1000" b="1" baseline="0" dirty="0" smtClean="0">
                          <a:solidFill>
                            <a:schemeClr val="tx1"/>
                          </a:solidFill>
                        </a:rPr>
                        <a:t>EN LAS TESIS QUE NO SEAN DE MENCIÓN INTERNACIONAL O COTUTELA LOS MIEMBROS QUE SE DESPLACEN DESDE UNA UNIVERSIDAD O INSTITUCIÓN DEL EXTRANJERO EL IMPORTE MÁXIMO A LIQUIDAR CON CARGO A SERVICIOS CENTRALES ES DE 610 </a:t>
                      </a:r>
                      <a:r>
                        <a:rPr lang="es-ES" sz="1000" b="1" baseline="0" dirty="0" smtClean="0">
                          <a:solidFill>
                            <a:schemeClr val="tx1"/>
                          </a:solidFill>
                        </a:rPr>
                        <a:t>€</a:t>
                      </a:r>
                      <a:endParaRPr lang="es-ES" sz="1000" b="1" baseline="0" dirty="0" smtClean="0">
                        <a:solidFill>
                          <a:schemeClr val="tx1"/>
                        </a:solidFill>
                      </a:endParaRPr>
                    </a:p>
                    <a:p>
                      <a:pPr marL="171450" marR="0" indent="-171450" algn="just" defTabSz="914400" rtl="0" eaLnBrk="1" fontAlgn="auto" latinLnBrk="0" hangingPunct="1">
                        <a:lnSpc>
                          <a:spcPct val="100000"/>
                        </a:lnSpc>
                        <a:spcBef>
                          <a:spcPts val="0"/>
                        </a:spcBef>
                        <a:spcAft>
                          <a:spcPts val="0"/>
                        </a:spcAft>
                        <a:buClrTx/>
                        <a:buSzTx/>
                        <a:buFontTx/>
                        <a:buChar char="-"/>
                        <a:tabLst/>
                        <a:defRPr/>
                      </a:pPr>
                      <a:endParaRPr lang="es-ES" sz="1000" b="1" baseline="0" dirty="0" smtClean="0">
                        <a:solidFill>
                          <a:schemeClr val="tx1"/>
                        </a:solidFill>
                      </a:endParaRPr>
                    </a:p>
                    <a:p>
                      <a:pPr marL="171450" indent="-171450" algn="just">
                        <a:buFontTx/>
                        <a:buChar char="-"/>
                      </a:pPr>
                      <a:r>
                        <a:rPr lang="es-ES" sz="1100" b="1" baseline="0" dirty="0" smtClean="0">
                          <a:solidFill>
                            <a:schemeClr val="tx1"/>
                          </a:solidFill>
                        </a:rPr>
                        <a:t>SI SE SUPERA ES NECESARIA LA COFINANCIACIÓN</a:t>
                      </a:r>
                    </a:p>
                    <a:p>
                      <a:pPr marL="0" indent="0" algn="just">
                        <a:buNone/>
                      </a:pPr>
                      <a:endParaRPr lang="es-ES" sz="1100" b="1" dirty="0" smtClean="0">
                        <a:solidFill>
                          <a:schemeClr val="tx1"/>
                        </a:solidFill>
                      </a:endParaRPr>
                    </a:p>
                    <a:p>
                      <a:pPr marL="171450" marR="0" indent="-171450" algn="just" defTabSz="914400" rtl="0" eaLnBrk="1" fontAlgn="auto" latinLnBrk="0" hangingPunct="1">
                        <a:lnSpc>
                          <a:spcPct val="100000"/>
                        </a:lnSpc>
                        <a:spcBef>
                          <a:spcPts val="0"/>
                        </a:spcBef>
                        <a:spcAft>
                          <a:spcPts val="0"/>
                        </a:spcAft>
                        <a:buClrTx/>
                        <a:buSzTx/>
                        <a:buFontTx/>
                        <a:buChar char="-"/>
                        <a:tabLst/>
                        <a:defRPr/>
                      </a:pPr>
                      <a:endParaRPr lang="es-ES" sz="1100" b="0" i="0" u="none" strike="noStrike" kern="1200" baseline="0" dirty="0" smtClean="0">
                        <a:solidFill>
                          <a:schemeClr val="dk1"/>
                        </a:solidFill>
                        <a:latin typeface="+mn-lt"/>
                        <a:ea typeface="+mn-ea"/>
                        <a:cs typeface="+mn-cs"/>
                      </a:endParaRPr>
                    </a:p>
                  </a:txBody>
                  <a:tcPr marL="91436" marR="91436" marT="45717" marB="45717" anchor="ctr"/>
                </a:tc>
              </a:tr>
              <a:tr h="370840">
                <a:tc>
                  <a:txBody>
                    <a:bodyPr/>
                    <a:lstStyle/>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s-ES" sz="1100" b="0" i="1" u="none" strike="noStrike" kern="1200" baseline="0" dirty="0" smtClean="0">
                          <a:solidFill>
                            <a:schemeClr val="dk1"/>
                          </a:solidFill>
                          <a:latin typeface="+mn-lt"/>
                          <a:ea typeface="+mn-ea"/>
                          <a:cs typeface="+mn-cs"/>
                        </a:rPr>
                        <a:t>“NUEVO”. </a:t>
                      </a:r>
                      <a:r>
                        <a:rPr lang="es-ES" sz="1100" b="1" i="0" u="none" strike="noStrike" kern="1200" baseline="0" dirty="0" smtClean="0">
                          <a:solidFill>
                            <a:schemeClr val="dk1"/>
                          </a:solidFill>
                          <a:latin typeface="+mn-lt"/>
                          <a:ea typeface="+mn-ea"/>
                          <a:cs typeface="+mn-cs"/>
                        </a:rPr>
                        <a:t>SE FINANCIARA UN MÁXIMO DE </a:t>
                      </a:r>
                      <a:r>
                        <a:rPr lang="es-ES" sz="1100" b="1" i="0" u="sng" strike="noStrike" kern="1200" baseline="0" dirty="0" smtClean="0">
                          <a:solidFill>
                            <a:schemeClr val="dk1"/>
                          </a:solidFill>
                          <a:latin typeface="+mn-lt"/>
                          <a:ea typeface="+mn-ea"/>
                          <a:cs typeface="+mn-cs"/>
                        </a:rPr>
                        <a:t>TRES</a:t>
                      </a:r>
                      <a:r>
                        <a:rPr lang="es-ES" sz="1100" b="1" i="0" u="none" strike="noStrike" kern="1200" baseline="0" dirty="0" smtClean="0">
                          <a:solidFill>
                            <a:schemeClr val="dk1"/>
                          </a:solidFill>
                          <a:latin typeface="+mn-lt"/>
                          <a:ea typeface="+mn-ea"/>
                          <a:cs typeface="+mn-cs"/>
                        </a:rPr>
                        <a:t> </a:t>
                      </a:r>
                      <a:r>
                        <a:rPr lang="es-ES" sz="1100" b="1" i="0" u="sng" strike="noStrike" kern="1200" baseline="0" dirty="0" smtClean="0">
                          <a:solidFill>
                            <a:schemeClr val="dk1"/>
                          </a:solidFill>
                          <a:latin typeface="+mn-lt"/>
                          <a:ea typeface="+mn-ea"/>
                          <a:cs typeface="+mn-cs"/>
                        </a:rPr>
                        <a:t>MIEMBROS</a:t>
                      </a:r>
                      <a:r>
                        <a:rPr lang="es-ES" sz="1100" b="1" i="0" u="none" strike="noStrike" kern="1200" baseline="0" dirty="0" smtClean="0">
                          <a:solidFill>
                            <a:schemeClr val="dk1"/>
                          </a:solidFill>
                          <a:latin typeface="+mn-lt"/>
                          <a:ea typeface="+mn-ea"/>
                          <a:cs typeface="+mn-cs"/>
                        </a:rPr>
                        <a:t> POR TRIBUNAL DE TESIS CON CARGO A SERVICIOS </a:t>
                      </a:r>
                      <a:r>
                        <a:rPr lang="es-ES" sz="1100" b="1" i="0" u="none" strike="noStrike" kern="1200" baseline="0" dirty="0" smtClean="0">
                          <a:solidFill>
                            <a:schemeClr val="dk1"/>
                          </a:solidFill>
                          <a:latin typeface="+mn-lt"/>
                          <a:ea typeface="+mn-ea"/>
                          <a:cs typeface="+mn-cs"/>
                        </a:rPr>
                        <a:t>CENTRALES</a:t>
                      </a:r>
                      <a:endParaRPr lang="es-ES" sz="1100" b="1" i="0" u="none" strike="noStrike" kern="1200" baseline="0" dirty="0" smtClean="0">
                        <a:solidFill>
                          <a:schemeClr val="dk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endParaRPr lang="es-ES" sz="1100" b="1" i="0" u="none" strike="noStrike" kern="1200" baseline="0" dirty="0" smtClean="0">
                        <a:solidFill>
                          <a:schemeClr val="dk1"/>
                        </a:solidFill>
                        <a:latin typeface="+mn-lt"/>
                        <a:ea typeface="+mn-ea"/>
                        <a:cs typeface="+mn-cs"/>
                      </a:endParaRPr>
                    </a:p>
                  </a:txBody>
                  <a:tcPr marL="91436" marR="91436" marT="45717" marB="45717" anchor="ctr"/>
                </a:tc>
              </a:tr>
              <a:tr h="1083926">
                <a:tc>
                  <a:txBody>
                    <a:bodyPr/>
                    <a:lstStyle/>
                    <a:p>
                      <a:pPr marL="171450" marR="0" indent="-171450" algn="just" defTabSz="914400" rtl="0" eaLnBrk="1" fontAlgn="auto" latinLnBrk="0" hangingPunct="1">
                        <a:lnSpc>
                          <a:spcPct val="100000"/>
                        </a:lnSpc>
                        <a:spcBef>
                          <a:spcPts val="0"/>
                        </a:spcBef>
                        <a:spcAft>
                          <a:spcPts val="0"/>
                        </a:spcAft>
                        <a:buClrTx/>
                        <a:buSzTx/>
                        <a:buFontTx/>
                        <a:buChar char="-"/>
                        <a:tabLst/>
                        <a:defRPr/>
                      </a:pPr>
                      <a:endParaRPr lang="es-ES" sz="1100" b="0" i="0" u="none" strike="noStrike" kern="1200" baseline="0" dirty="0" smtClean="0">
                        <a:solidFill>
                          <a:schemeClr val="dk1"/>
                        </a:solidFill>
                        <a:latin typeface="+mn-lt"/>
                        <a:ea typeface="+mn-ea"/>
                        <a:cs typeface="+mn-cs"/>
                      </a:endParaRP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s-ES" sz="1100" b="0" i="1" u="none" strike="noStrike" kern="1200" baseline="0" dirty="0" smtClean="0">
                          <a:solidFill>
                            <a:schemeClr val="dk1"/>
                          </a:solidFill>
                          <a:latin typeface="+mn-lt"/>
                          <a:ea typeface="+mn-ea"/>
                          <a:cs typeface="+mn-cs"/>
                        </a:rPr>
                        <a:t>“NUEVO</a:t>
                      </a:r>
                      <a:r>
                        <a:rPr lang="es-ES" sz="1100" b="0" i="1" u="none" strike="noStrike" kern="1200" baseline="0" dirty="0" smtClean="0">
                          <a:solidFill>
                            <a:schemeClr val="dk1"/>
                          </a:solidFill>
                          <a:latin typeface="+mn-lt"/>
                          <a:ea typeface="+mn-ea"/>
                          <a:cs typeface="+mn-cs"/>
                        </a:rPr>
                        <a:t>”</a:t>
                      </a:r>
                      <a:endParaRPr lang="es-ES" sz="1100" b="0" i="0" u="none" strike="noStrike" kern="1200" baseline="0" dirty="0" smtClean="0">
                        <a:solidFill>
                          <a:schemeClr val="dk1"/>
                        </a:solidFill>
                        <a:latin typeface="+mn-lt"/>
                        <a:ea typeface="+mn-ea"/>
                        <a:cs typeface="+mn-cs"/>
                      </a:endParaRP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s-ES" sz="1100" b="0" i="0" u="none" strike="noStrike" kern="1200" baseline="0" dirty="0" smtClean="0">
                          <a:solidFill>
                            <a:schemeClr val="dk1"/>
                          </a:solidFill>
                          <a:latin typeface="+mn-lt"/>
                          <a:ea typeface="+mn-ea"/>
                          <a:cs typeface="+mn-cs"/>
                        </a:rPr>
                        <a:t>EL PAGO DE LAS LIQUIDACIONES A TRAVÉS DE ACF SERÁ REALIZADA MEDIANTE TRANSFERENCIA BANCARIA Y DE FORMA EXCEPCIONAL MENDIANTE CHEQUE NOMINATIVO</a:t>
                      </a:r>
                      <a:endParaRPr lang="es-ES" sz="1100" b="0" dirty="0">
                        <a:solidFill>
                          <a:schemeClr val="tx1"/>
                        </a:solidFill>
                      </a:endParaRPr>
                    </a:p>
                  </a:txBody>
                  <a:tcPr marL="91436" marR="91436" marT="45717" marB="45717" anchor="ctr"/>
                </a:tc>
              </a:tr>
            </a:tbl>
          </a:graphicData>
        </a:graphic>
      </p:graphicFrame>
    </p:spTree>
    <p:extLst>
      <p:ext uri="{BB962C8B-B14F-4D97-AF65-F5344CB8AC3E}">
        <p14:creationId xmlns:p14="http://schemas.microsoft.com/office/powerpoint/2010/main" val="311730037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a:xfrm>
            <a:off x="2019300" y="157163"/>
            <a:ext cx="7700963" cy="706437"/>
          </a:xfrm>
        </p:spPr>
        <p:txBody>
          <a:bodyPr/>
          <a:lstStyle/>
          <a:p>
            <a:pPr eaLnBrk="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s-ES" altLang="es-ES" sz="2000" b="1" dirty="0"/>
              <a:t>BASES DE EJECUCIÓN DEL PRESUPUESTO 2018</a:t>
            </a:r>
            <a:endParaRPr lang="es-ES" sz="2000" dirty="0" smtClean="0"/>
          </a:p>
        </p:txBody>
      </p:sp>
      <p:sp>
        <p:nvSpPr>
          <p:cNvPr id="7" name="Rectangle 2"/>
          <p:cNvSpPr txBox="1">
            <a:spLocks noChangeArrowheads="1"/>
          </p:cNvSpPr>
          <p:nvPr/>
        </p:nvSpPr>
        <p:spPr bwMode="auto">
          <a:xfrm>
            <a:off x="1295400" y="1077913"/>
            <a:ext cx="8135938" cy="50800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txBody>
          <a:bodyPr lIns="0" tIns="28440" rIns="0" bIns="0"/>
          <a:lstStyle>
            <a:lvl1pPr marL="342900" indent="-342900" algn="l" defTabSz="449263" rtl="0" eaLnBrk="0" fontAlgn="base" hangingPunct="0">
              <a:lnSpc>
                <a:spcPct val="93000"/>
              </a:lnSpc>
              <a:spcBef>
                <a:spcPts val="1425"/>
              </a:spcBef>
              <a:spcAft>
                <a:spcPct val="0"/>
              </a:spcAft>
              <a:buClr>
                <a:srgbClr val="000000"/>
              </a:buClr>
              <a:buSzPct val="100000"/>
              <a:buFont typeface="Times New Roman" pitchFamily="18" charset="0"/>
              <a:defRPr sz="2800">
                <a:solidFill>
                  <a:srgbClr val="808080"/>
                </a:solidFill>
                <a:latin typeface="+mn-lt"/>
                <a:ea typeface="+mn-ea"/>
                <a:cs typeface="+mn-cs"/>
              </a:defRPr>
            </a:lvl1pPr>
            <a:lvl2pPr marL="742950" indent="-285750" algn="l" defTabSz="449263" rtl="0" eaLnBrk="0" fontAlgn="base" hangingPunct="0">
              <a:lnSpc>
                <a:spcPct val="93000"/>
              </a:lnSpc>
              <a:spcBef>
                <a:spcPts val="1138"/>
              </a:spcBef>
              <a:spcAft>
                <a:spcPct val="0"/>
              </a:spcAft>
              <a:buClr>
                <a:srgbClr val="000000"/>
              </a:buClr>
              <a:buSzPct val="100000"/>
              <a:buFont typeface="Times New Roman" pitchFamily="18" charset="0"/>
              <a:defRPr sz="2600">
                <a:solidFill>
                  <a:srgbClr val="808080"/>
                </a:solidFill>
                <a:latin typeface="+mn-lt"/>
                <a:ea typeface="+mn-ea"/>
                <a:cs typeface="+mn-cs"/>
              </a:defRPr>
            </a:lvl2pPr>
            <a:lvl3pPr marL="1143000" indent="-228600" algn="l" defTabSz="449263" rtl="0" eaLnBrk="0" fontAlgn="base" hangingPunct="0">
              <a:lnSpc>
                <a:spcPct val="93000"/>
              </a:lnSpc>
              <a:spcBef>
                <a:spcPts val="850"/>
              </a:spcBef>
              <a:spcAft>
                <a:spcPct val="0"/>
              </a:spcAft>
              <a:buClr>
                <a:srgbClr val="000000"/>
              </a:buClr>
              <a:buSzPct val="100000"/>
              <a:buFont typeface="Times New Roman" pitchFamily="18" charset="0"/>
              <a:defRPr sz="2400">
                <a:solidFill>
                  <a:srgbClr val="808080"/>
                </a:solidFill>
                <a:latin typeface="+mn-lt"/>
                <a:ea typeface="+mn-ea"/>
                <a:cs typeface="+mn-cs"/>
              </a:defRPr>
            </a:lvl3pPr>
            <a:lvl4pPr marL="1600200" indent="-228600" algn="l" defTabSz="449263" rtl="0" eaLnBrk="0" fontAlgn="base" hangingPunct="0">
              <a:lnSpc>
                <a:spcPct val="93000"/>
              </a:lnSpc>
              <a:spcBef>
                <a:spcPts val="575"/>
              </a:spcBef>
              <a:spcAft>
                <a:spcPct val="0"/>
              </a:spcAft>
              <a:buClr>
                <a:srgbClr val="000000"/>
              </a:buClr>
              <a:buSzPct val="100000"/>
              <a:buFont typeface="Times New Roman" pitchFamily="18" charset="0"/>
              <a:defRPr sz="2400">
                <a:solidFill>
                  <a:srgbClr val="808080"/>
                </a:solidFill>
                <a:latin typeface="+mn-lt"/>
                <a:ea typeface="+mn-ea"/>
                <a:cs typeface="+mn-cs"/>
              </a:defRPr>
            </a:lvl4pPr>
            <a:lvl5pPr marL="2057400" indent="-228600" algn="l" defTabSz="449263" rtl="0" eaLnBrk="0" fontAlgn="base" hangingPunct="0">
              <a:lnSpc>
                <a:spcPct val="93000"/>
              </a:lnSpc>
              <a:spcBef>
                <a:spcPts val="288"/>
              </a:spcBef>
              <a:spcAft>
                <a:spcPct val="0"/>
              </a:spcAft>
              <a:buClr>
                <a:srgbClr val="000000"/>
              </a:buClr>
              <a:buSzPct val="100000"/>
              <a:buFont typeface="Times New Roman" pitchFamily="18" charset="0"/>
              <a:defRPr sz="2000">
                <a:solidFill>
                  <a:srgbClr val="808080"/>
                </a:solidFill>
                <a:latin typeface="+mn-lt"/>
                <a:ea typeface="+mn-ea"/>
                <a:cs typeface="+mn-cs"/>
              </a:defRPr>
            </a:lvl5pPr>
            <a:lvl6pPr marL="25146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6pPr>
            <a:lvl7pPr marL="29718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7pPr>
            <a:lvl8pPr marL="34290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8pPr>
            <a:lvl9pPr marL="38862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9pPr>
          </a:lstStyle>
          <a:p>
            <a:pPr marL="0" indent="0">
              <a:defRPr/>
            </a:pPr>
            <a:r>
              <a:rPr lang="es-ES" altLang="es-ES" sz="1400" b="1" dirty="0">
                <a:solidFill>
                  <a:schemeClr val="accent1">
                    <a:lumMod val="50000"/>
                  </a:schemeClr>
                </a:solidFill>
              </a:rPr>
              <a:t>NORMAS PARA LA LIQUIDACIÓN Y TRAMITACIÓN DE </a:t>
            </a:r>
            <a:r>
              <a:rPr lang="es-ES" altLang="es-ES" sz="1400" b="1" dirty="0" smtClean="0">
                <a:solidFill>
                  <a:schemeClr val="accent1">
                    <a:lumMod val="50000"/>
                  </a:schemeClr>
                </a:solidFill>
              </a:rPr>
              <a:t>INDEMNIZACIONES</a:t>
            </a:r>
            <a:r>
              <a:rPr lang="es-ES" altLang="es-ES" sz="1400" b="1" dirty="0">
                <a:solidFill>
                  <a:schemeClr val="accent1">
                    <a:lumMod val="50000"/>
                  </a:schemeClr>
                </a:solidFill>
              </a:rPr>
              <a:t>: </a:t>
            </a:r>
            <a:r>
              <a:rPr lang="es-ES" altLang="es-ES" sz="1400" dirty="0">
                <a:solidFill>
                  <a:schemeClr val="accent1">
                    <a:lumMod val="50000"/>
                  </a:schemeClr>
                </a:solidFill>
              </a:rPr>
              <a:t>POR RAZÓN DEL SERVICIO Y GASTOS POR DESPLAZAMIENTO Y ESTANCIA DE PERSONAL EXTERNO</a:t>
            </a:r>
            <a:endParaRPr lang="es-ES" altLang="es-ES" sz="1400" kern="0" dirty="0">
              <a:solidFill>
                <a:schemeClr val="accent1">
                  <a:lumMod val="50000"/>
                </a:schemeClr>
              </a:solidFill>
            </a:endParaRPr>
          </a:p>
        </p:txBody>
      </p:sp>
      <p:graphicFrame>
        <p:nvGraphicFramePr>
          <p:cNvPr id="2" name="1 Tabla"/>
          <p:cNvGraphicFramePr>
            <a:graphicFrameLocks noGrp="1"/>
          </p:cNvGraphicFramePr>
          <p:nvPr>
            <p:extLst>
              <p:ext uri="{D42A27DB-BD31-4B8C-83A1-F6EECF244321}">
                <p14:modId xmlns:p14="http://schemas.microsoft.com/office/powerpoint/2010/main" val="958658863"/>
              </p:ext>
            </p:extLst>
          </p:nvPr>
        </p:nvGraphicFramePr>
        <p:xfrm>
          <a:off x="1295400" y="1691605"/>
          <a:ext cx="4536504" cy="5400600"/>
        </p:xfrm>
        <a:graphic>
          <a:graphicData uri="http://schemas.openxmlformats.org/drawingml/2006/table">
            <a:tbl>
              <a:tblPr firstRow="1" bandRow="1">
                <a:tableStyleId>{5C22544A-7EE6-4342-B048-85BDC9FD1C3A}</a:tableStyleId>
              </a:tblPr>
              <a:tblGrid>
                <a:gridCol w="4536504"/>
              </a:tblGrid>
              <a:tr h="299970">
                <a:tc>
                  <a:txBody>
                    <a:bodyPr/>
                    <a:lstStyle/>
                    <a:p>
                      <a:r>
                        <a:rPr lang="es-ES" sz="1000" dirty="0" smtClean="0">
                          <a:solidFill>
                            <a:schemeClr val="tx1"/>
                          </a:solidFill>
                        </a:rPr>
                        <a:t>ART. 1.</a:t>
                      </a:r>
                      <a:r>
                        <a:rPr lang="es-ES" sz="1000" baseline="0" dirty="0" smtClean="0">
                          <a:solidFill>
                            <a:schemeClr val="tx1"/>
                          </a:solidFill>
                        </a:rPr>
                        <a:t> PRINCIPIOS GENERALES</a:t>
                      </a:r>
                      <a:endParaRPr lang="es-ES" sz="1000" dirty="0">
                        <a:solidFill>
                          <a:schemeClr val="tx1"/>
                        </a:solidFill>
                      </a:endParaRPr>
                    </a:p>
                  </a:txBody>
                  <a:tcPr marL="91427" marR="91427" marT="45710" marB="45710" anchor="ctr">
                    <a:solidFill>
                      <a:schemeClr val="accent5">
                        <a:lumMod val="20000"/>
                        <a:lumOff val="80000"/>
                      </a:schemeClr>
                    </a:solidFill>
                  </a:tcPr>
                </a:tc>
              </a:tr>
              <a:tr h="888793">
                <a:tc>
                  <a:txBody>
                    <a:bodyPr/>
                    <a:lstStyle/>
                    <a:p>
                      <a:pPr algn="just"/>
                      <a:r>
                        <a:rPr lang="es-ES" sz="1000" b="0" i="0" u="none" strike="noStrike" kern="1200" baseline="0" dirty="0" smtClean="0">
                          <a:solidFill>
                            <a:schemeClr val="dk1"/>
                          </a:solidFill>
                          <a:latin typeface="+mn-lt"/>
                          <a:ea typeface="+mn-ea"/>
                          <a:cs typeface="+mn-cs"/>
                        </a:rPr>
                        <a:t>2. Toda concesión de indemnizaciones que no se ajusten en su cuantía o en los requisitos para su concesión a los preceptos contemplados en esta normativa se considerará nula, no pudiendo surtir efectos en las cajas pagadoras, en el Servicio de Habilitación y Seguridad Social o unidades funcionalmente </a:t>
                      </a:r>
                      <a:r>
                        <a:rPr lang="es-ES" sz="1000" b="0" i="0" u="none" strike="noStrike" kern="1200" baseline="0" dirty="0" smtClean="0">
                          <a:solidFill>
                            <a:schemeClr val="dk1"/>
                          </a:solidFill>
                          <a:latin typeface="+mn-lt"/>
                          <a:ea typeface="+mn-ea"/>
                          <a:cs typeface="+mn-cs"/>
                        </a:rPr>
                        <a:t>análogas.</a:t>
                      </a:r>
                      <a:endParaRPr lang="es-ES" sz="1000" b="1" dirty="0">
                        <a:solidFill>
                          <a:srgbClr val="FF0000"/>
                        </a:solidFill>
                      </a:endParaRPr>
                    </a:p>
                  </a:txBody>
                  <a:tcPr marL="91427" marR="91427" marT="45710" marB="45710" anchor="ctr"/>
                </a:tc>
              </a:tr>
              <a:tr h="2598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000" b="1" dirty="0" smtClean="0">
                          <a:solidFill>
                            <a:schemeClr val="tx1"/>
                          </a:solidFill>
                        </a:rPr>
                        <a:t>ART. 2. ÁMBITO</a:t>
                      </a:r>
                      <a:r>
                        <a:rPr lang="es-ES" sz="1000" b="1" baseline="0" dirty="0" smtClean="0">
                          <a:solidFill>
                            <a:schemeClr val="tx1"/>
                          </a:solidFill>
                        </a:rPr>
                        <a:t> SUBJETIVO DE APLICACIÓN</a:t>
                      </a:r>
                      <a:endParaRPr lang="es-ES" sz="1000" b="1" dirty="0">
                        <a:solidFill>
                          <a:schemeClr val="tx1"/>
                        </a:solidFill>
                      </a:endParaRPr>
                    </a:p>
                  </a:txBody>
                  <a:tcPr marL="91427" marR="91427" marT="45710" marB="45710" anchor="ctr"/>
                </a:tc>
              </a:tr>
              <a:tr h="1047509">
                <a:tc>
                  <a:txBody>
                    <a:bodyPr/>
                    <a:lstStyle/>
                    <a:p>
                      <a:pPr algn="just"/>
                      <a:r>
                        <a:rPr lang="es-ES" sz="1000" b="0" i="0" u="none" strike="noStrike" kern="1200" baseline="0" dirty="0" smtClean="0">
                          <a:solidFill>
                            <a:schemeClr val="dk1"/>
                          </a:solidFill>
                          <a:latin typeface="+mn-lt"/>
                          <a:ea typeface="+mn-ea"/>
                          <a:cs typeface="+mn-cs"/>
                        </a:rPr>
                        <a:t>2. La presente normativa y su aplicación son de carácter general, no obstante prevalecerá sobre ella la regulación o normas específicas, recogidas en los programas, convocatorias o convenios por los que se obtengan financiación de otras Administraciones Públicas y Entes del Sector Público, tanto a efectos de importes como de justificación de </a:t>
                      </a:r>
                      <a:r>
                        <a:rPr lang="es-ES" sz="1000" b="0" i="0" u="none" strike="noStrike" kern="1200" baseline="0" dirty="0" smtClean="0">
                          <a:solidFill>
                            <a:schemeClr val="dk1"/>
                          </a:solidFill>
                          <a:latin typeface="+mn-lt"/>
                          <a:ea typeface="+mn-ea"/>
                          <a:cs typeface="+mn-cs"/>
                        </a:rPr>
                        <a:t>cantidades.</a:t>
                      </a:r>
                      <a:endParaRPr lang="es-ES" sz="1000" b="0" i="0" u="none" strike="noStrike" kern="1200" baseline="0" dirty="0">
                        <a:solidFill>
                          <a:schemeClr val="dk1"/>
                        </a:solidFill>
                        <a:latin typeface="+mn-lt"/>
                        <a:ea typeface="+mn-ea"/>
                        <a:cs typeface="+mn-cs"/>
                      </a:endParaRPr>
                    </a:p>
                  </a:txBody>
                  <a:tcPr marL="91427" marR="91427" marT="45710" marB="45710" anchor="ctr"/>
                </a:tc>
              </a:tr>
              <a:tr h="2697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100" b="1" i="0" u="none" strike="noStrike" kern="1200" baseline="0" dirty="0" smtClean="0">
                          <a:solidFill>
                            <a:schemeClr val="dk1"/>
                          </a:solidFill>
                          <a:latin typeface="+mn-lt"/>
                          <a:ea typeface="+mn-ea"/>
                          <a:cs typeface="+mn-cs"/>
                        </a:rPr>
                        <a:t>ART. 3. CONCEPTO DE COMISIÓN DE SERVICIO</a:t>
                      </a:r>
                      <a:endParaRPr lang="es-ES" sz="1100" b="1" i="0" u="none" strike="noStrike" kern="1200" baseline="0" dirty="0">
                        <a:solidFill>
                          <a:schemeClr val="dk1"/>
                        </a:solidFill>
                        <a:latin typeface="+mn-lt"/>
                        <a:ea typeface="+mn-ea"/>
                        <a:cs typeface="+mn-cs"/>
                      </a:endParaRPr>
                    </a:p>
                  </a:txBody>
                  <a:tcPr marL="91427" marR="91427" marT="45710" marB="45710" anchor="ctr"/>
                </a:tc>
              </a:tr>
              <a:tr h="2634676">
                <a:tc>
                  <a:txBody>
                    <a:bodyPr/>
                    <a:lstStyle/>
                    <a:p>
                      <a:pPr algn="just"/>
                      <a:r>
                        <a:rPr lang="es-ES" sz="1000" b="0" i="0" u="none" strike="noStrike" kern="1200" baseline="0" dirty="0" smtClean="0">
                          <a:solidFill>
                            <a:schemeClr val="dk1"/>
                          </a:solidFill>
                          <a:latin typeface="+mn-lt"/>
                          <a:ea typeface="+mn-ea"/>
                          <a:cs typeface="+mn-cs"/>
                        </a:rPr>
                        <a:t>1. Son comisiones de servicio aquellas actividades cuyo desempeño sea circunstancialmente autorizado al personal comprendido en los apartados a), b) y c) del artículo 2 y siempre que las mismas deban llevarse a cabo fuera del término municipal donde </a:t>
                      </a:r>
                      <a:r>
                        <a:rPr lang="es-ES" sz="1000" b="0" i="0" u="none" strike="noStrike" kern="1200" baseline="0" dirty="0" smtClean="0">
                          <a:solidFill>
                            <a:srgbClr val="FF0000"/>
                          </a:solidFill>
                          <a:latin typeface="+mn-lt"/>
                          <a:ea typeface="+mn-ea"/>
                          <a:cs typeface="+mn-cs"/>
                        </a:rPr>
                        <a:t>radique su residencia oficial, entendiéndose como tal el término municipal correspondiente a la dependencia en que se desarrollen las actividades del puesto de trabajo habitual, salvo que, de forma expresa y según la legislación vigente, se haya autorizado la residencia del personal en término municipal distinto al correspondiente a dicho puesto de trabajo y se haga constar en el documento en que se designe la comisión tal </a:t>
                      </a:r>
                      <a:r>
                        <a:rPr lang="es-ES" sz="1000" b="0" i="0" u="none" strike="noStrike" kern="1200" baseline="0" dirty="0" smtClean="0">
                          <a:solidFill>
                            <a:srgbClr val="FF0000"/>
                          </a:solidFill>
                          <a:latin typeface="+mn-lt"/>
                          <a:ea typeface="+mn-ea"/>
                          <a:cs typeface="+mn-cs"/>
                        </a:rPr>
                        <a:t>circunstancia.</a:t>
                      </a:r>
                      <a:endParaRPr lang="es-ES" sz="1000" b="0" i="0" u="none" strike="noStrike" kern="1200" baseline="0" dirty="0" smtClean="0">
                        <a:solidFill>
                          <a:srgbClr val="FF0000"/>
                        </a:solidFill>
                        <a:latin typeface="+mn-lt"/>
                        <a:ea typeface="+mn-ea"/>
                        <a:cs typeface="+mn-cs"/>
                      </a:endParaRPr>
                    </a:p>
                    <a:p>
                      <a:pPr algn="just"/>
                      <a:endParaRPr lang="es-ES" sz="1000" b="0" i="0" u="none" strike="noStrike" kern="1200" baseline="0" dirty="0" smtClean="0">
                        <a:solidFill>
                          <a:srgbClr val="FF0000"/>
                        </a:solidFill>
                        <a:latin typeface="+mn-lt"/>
                        <a:ea typeface="+mn-ea"/>
                        <a:cs typeface="+mn-cs"/>
                      </a:endParaRPr>
                    </a:p>
                    <a:p>
                      <a:pPr algn="just"/>
                      <a:r>
                        <a:rPr lang="es-ES" sz="1000" b="0" i="0" u="none" strike="noStrike" kern="1200" baseline="0" dirty="0" smtClean="0">
                          <a:solidFill>
                            <a:srgbClr val="FF0000"/>
                          </a:solidFill>
                          <a:latin typeface="+mn-lt"/>
                          <a:ea typeface="+mn-ea"/>
                          <a:cs typeface="+mn-cs"/>
                        </a:rPr>
                        <a:t>2. La autorización a que se hace referencia en el párrafo anterior no altera el concepto de residencia oficial por lo que, en ningún caso, podrá tener la consideración de comisión de servicio el desplazamiento habitual desde el lugar donde se esté autorizado a residir hasta el del centro de trabajo, aunque éstos se encuentren en términos municipales </a:t>
                      </a:r>
                      <a:r>
                        <a:rPr lang="es-ES" sz="1000" b="0" i="0" u="none" strike="noStrike" kern="1200" baseline="0" dirty="0" smtClean="0">
                          <a:solidFill>
                            <a:srgbClr val="FF0000"/>
                          </a:solidFill>
                          <a:latin typeface="+mn-lt"/>
                          <a:ea typeface="+mn-ea"/>
                          <a:cs typeface="+mn-cs"/>
                        </a:rPr>
                        <a:t>distintos.</a:t>
                      </a:r>
                      <a:endParaRPr lang="es-ES" sz="1000" b="0" i="0" u="none" strike="noStrike" kern="1200" baseline="0" dirty="0">
                        <a:solidFill>
                          <a:srgbClr val="FF0000"/>
                        </a:solidFill>
                        <a:latin typeface="+mn-lt"/>
                        <a:ea typeface="+mn-ea"/>
                        <a:cs typeface="+mn-cs"/>
                      </a:endParaRPr>
                    </a:p>
                  </a:txBody>
                  <a:tcPr marL="91427" marR="91427" marT="45710" marB="45710" anchor="ctr"/>
                </a:tc>
              </a:tr>
            </a:tbl>
          </a:graphicData>
        </a:graphic>
      </p:graphicFrame>
      <p:graphicFrame>
        <p:nvGraphicFramePr>
          <p:cNvPr id="3" name="2 Tabla"/>
          <p:cNvGraphicFramePr>
            <a:graphicFrameLocks noGrp="1"/>
          </p:cNvGraphicFramePr>
          <p:nvPr>
            <p:extLst>
              <p:ext uri="{D42A27DB-BD31-4B8C-83A1-F6EECF244321}">
                <p14:modId xmlns:p14="http://schemas.microsoft.com/office/powerpoint/2010/main" val="3204065877"/>
              </p:ext>
            </p:extLst>
          </p:nvPr>
        </p:nvGraphicFramePr>
        <p:xfrm>
          <a:off x="6048424" y="1691606"/>
          <a:ext cx="3744416" cy="5112567"/>
        </p:xfrm>
        <a:graphic>
          <a:graphicData uri="http://schemas.openxmlformats.org/drawingml/2006/table">
            <a:tbl>
              <a:tblPr firstRow="1" bandRow="1">
                <a:tableStyleId>{5C22544A-7EE6-4342-B048-85BDC9FD1C3A}</a:tableStyleId>
              </a:tblPr>
              <a:tblGrid>
                <a:gridCol w="3744416"/>
              </a:tblGrid>
              <a:tr h="292032">
                <a:tc>
                  <a:txBody>
                    <a:bodyPr/>
                    <a:lstStyle/>
                    <a:p>
                      <a:r>
                        <a:rPr lang="es-ES" sz="1000" dirty="0" smtClean="0">
                          <a:solidFill>
                            <a:schemeClr val="tx1"/>
                          </a:solidFill>
                        </a:rPr>
                        <a:t>ART. 1.</a:t>
                      </a:r>
                      <a:r>
                        <a:rPr lang="es-ES" sz="1000" baseline="0" dirty="0" smtClean="0">
                          <a:solidFill>
                            <a:schemeClr val="tx1"/>
                          </a:solidFill>
                        </a:rPr>
                        <a:t> PRINCIPIOS GENERALES</a:t>
                      </a:r>
                      <a:endParaRPr lang="es-ES" sz="1000" dirty="0">
                        <a:solidFill>
                          <a:schemeClr val="tx1"/>
                        </a:solidFill>
                      </a:endParaRPr>
                    </a:p>
                  </a:txBody>
                  <a:tcPr marL="91427" marR="91427" marT="45698" marB="45698" anchor="ctr">
                    <a:solidFill>
                      <a:schemeClr val="accent5">
                        <a:lumMod val="20000"/>
                        <a:lumOff val="80000"/>
                      </a:schemeClr>
                    </a:solidFill>
                  </a:tcPr>
                </a:tc>
              </a:tr>
              <a:tr h="949105">
                <a:tc>
                  <a:txBody>
                    <a:bodyPr/>
                    <a:lstStyle/>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s-ES" sz="1000" b="0" i="1" u="none" strike="noStrike" kern="1200" baseline="0" dirty="0" smtClean="0">
                          <a:solidFill>
                            <a:schemeClr val="dk1"/>
                          </a:solidFill>
                          <a:latin typeface="+mn-lt"/>
                          <a:ea typeface="+mn-ea"/>
                          <a:cs typeface="+mn-cs"/>
                        </a:rPr>
                        <a:t>“NUEVO</a:t>
                      </a:r>
                      <a:r>
                        <a:rPr lang="es-ES" sz="1000" b="0" i="1" u="none" strike="noStrike" kern="1200" baseline="0" dirty="0" smtClean="0">
                          <a:solidFill>
                            <a:schemeClr val="dk1"/>
                          </a:solidFill>
                          <a:latin typeface="+mn-lt"/>
                          <a:ea typeface="+mn-ea"/>
                          <a:cs typeface="+mn-cs"/>
                        </a:rPr>
                        <a:t>” </a:t>
                      </a:r>
                      <a:endParaRPr lang="es-ES" sz="1000" b="0" dirty="0" smtClean="0">
                        <a:solidFill>
                          <a:schemeClr val="tx1"/>
                        </a:solidFill>
                      </a:endParaRPr>
                    </a:p>
                    <a:p>
                      <a:pPr marL="171450" indent="-171450" algn="just">
                        <a:buFontTx/>
                        <a:buChar char="-"/>
                      </a:pPr>
                      <a:r>
                        <a:rPr lang="es-ES" sz="1000" b="0" dirty="0" smtClean="0">
                          <a:solidFill>
                            <a:schemeClr val="tx1"/>
                          </a:solidFill>
                        </a:rPr>
                        <a:t>SE CONSIDERARÁ NULA TODA LIQUIDACIÓN QUE NO CUMPLA LOS REQUISITOS DE LA NORMATIVA</a:t>
                      </a:r>
                    </a:p>
                  </a:txBody>
                  <a:tcPr marL="91427" marR="91427" marT="45698" marB="45698" anchor="ctr"/>
                </a:tc>
              </a:tr>
              <a:tr h="2920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000" b="1" dirty="0" smtClean="0">
                          <a:solidFill>
                            <a:schemeClr val="tx1"/>
                          </a:solidFill>
                        </a:rPr>
                        <a:t>ART. 2. ÁMBITO</a:t>
                      </a:r>
                      <a:r>
                        <a:rPr lang="es-ES" sz="1000" b="1" baseline="0" dirty="0" smtClean="0">
                          <a:solidFill>
                            <a:schemeClr val="tx1"/>
                          </a:solidFill>
                        </a:rPr>
                        <a:t> SUBJETIVO DE APLICACIÓN</a:t>
                      </a:r>
                      <a:endParaRPr lang="es-ES" sz="1000" b="1" dirty="0">
                        <a:solidFill>
                          <a:schemeClr val="tx1"/>
                        </a:solidFill>
                      </a:endParaRPr>
                    </a:p>
                  </a:txBody>
                  <a:tcPr marL="91427" marR="91427" marT="45698" marB="45698" anchor="ctr"/>
                </a:tc>
              </a:tr>
              <a:tr h="1022114">
                <a:tc>
                  <a:txBody>
                    <a:bodyPr/>
                    <a:lstStyle/>
                    <a:p>
                      <a:pPr marL="171450" indent="-171450" algn="just">
                        <a:buFontTx/>
                        <a:buChar char="-"/>
                      </a:pPr>
                      <a:r>
                        <a:rPr lang="es-ES" sz="1000" b="0" i="1" u="none" strike="noStrike" kern="1200" baseline="0" dirty="0" smtClean="0">
                          <a:solidFill>
                            <a:schemeClr val="dk1"/>
                          </a:solidFill>
                          <a:latin typeface="+mn-lt"/>
                          <a:ea typeface="+mn-ea"/>
                          <a:cs typeface="+mn-cs"/>
                        </a:rPr>
                        <a:t>“NUEVO”. LAS </a:t>
                      </a:r>
                      <a:r>
                        <a:rPr lang="es-ES" sz="1000" b="0" i="0" u="none" strike="noStrike" kern="1200" baseline="0" dirty="0" smtClean="0">
                          <a:solidFill>
                            <a:schemeClr val="dk1"/>
                          </a:solidFill>
                          <a:latin typeface="+mn-lt"/>
                          <a:ea typeface="+mn-ea"/>
                          <a:cs typeface="+mn-cs"/>
                        </a:rPr>
                        <a:t>NORMAS ESPECÍFICAS RECOGIDAS EN LOS PROGRAMAS, CONVOCATORIAS O CONVENIOS POR LOS QUE SE OBTENGAN FINANCIACIÓN DE OTRAS ADMINISTRACIONES O ENTES PÚBLICOS PREVALECERÁN SOBRE ESTA NORMATIVA A  EFECTOS DE IMPORTES Y JUSTIFICACIONES</a:t>
                      </a:r>
                      <a:endParaRPr lang="es-ES" sz="1000" b="0" i="0" u="none" strike="noStrike" kern="1200" baseline="0" dirty="0">
                        <a:solidFill>
                          <a:schemeClr val="dk1"/>
                        </a:solidFill>
                        <a:latin typeface="+mn-lt"/>
                        <a:ea typeface="+mn-ea"/>
                        <a:cs typeface="+mn-cs"/>
                      </a:endParaRPr>
                    </a:p>
                  </a:txBody>
                  <a:tcPr marL="91427" marR="91427" marT="45698" marB="45698" anchor="ctr"/>
                </a:tc>
              </a:tr>
              <a:tr h="2920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100" b="1" i="0" u="none" strike="noStrike" kern="1200" baseline="0" dirty="0" smtClean="0">
                          <a:solidFill>
                            <a:schemeClr val="dk1"/>
                          </a:solidFill>
                          <a:latin typeface="+mn-lt"/>
                          <a:ea typeface="+mn-ea"/>
                          <a:cs typeface="+mn-cs"/>
                        </a:rPr>
                        <a:t>ART. 3. CONCEPTO DE COMISIÓN DE SERVICIO</a:t>
                      </a:r>
                      <a:endParaRPr lang="es-ES" sz="1100" b="1" i="0" u="none" strike="noStrike" kern="1200" baseline="0" dirty="0">
                        <a:solidFill>
                          <a:schemeClr val="dk1"/>
                        </a:solidFill>
                        <a:latin typeface="+mn-lt"/>
                        <a:ea typeface="+mn-ea"/>
                        <a:cs typeface="+mn-cs"/>
                      </a:endParaRPr>
                    </a:p>
                  </a:txBody>
                  <a:tcPr marL="91427" marR="91427" marT="45698" marB="45698" anchor="ctr"/>
                </a:tc>
              </a:tr>
              <a:tr h="2265252">
                <a:tc>
                  <a:txBody>
                    <a:bodyPr/>
                    <a:lstStyle/>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s-ES" sz="1000" b="0" i="0" u="none" strike="noStrike" kern="1200" baseline="0" dirty="0" smtClean="0">
                          <a:solidFill>
                            <a:schemeClr val="tx1"/>
                          </a:solidFill>
                          <a:latin typeface="+mn-lt"/>
                          <a:ea typeface="+mn-ea"/>
                          <a:cs typeface="+mn-cs"/>
                        </a:rPr>
                        <a:t>NUEVA REDACCIÓN. Se considera </a:t>
                      </a:r>
                      <a:r>
                        <a:rPr lang="es-ES" sz="1000" b="1" i="0" u="none" strike="noStrike" kern="1200" baseline="0" dirty="0" smtClean="0">
                          <a:solidFill>
                            <a:schemeClr val="tx1"/>
                          </a:solidFill>
                          <a:latin typeface="+mn-lt"/>
                          <a:ea typeface="+mn-ea"/>
                          <a:cs typeface="+mn-cs"/>
                        </a:rPr>
                        <a:t>RESIDENCIA OFICIAL </a:t>
                      </a:r>
                      <a:r>
                        <a:rPr lang="es-ES" sz="1000" b="0" i="0" u="none" strike="noStrike" kern="1200" baseline="0" dirty="0" smtClean="0">
                          <a:solidFill>
                            <a:schemeClr val="tx1"/>
                          </a:solidFill>
                          <a:latin typeface="+mn-lt"/>
                          <a:ea typeface="+mn-ea"/>
                          <a:cs typeface="+mn-cs"/>
                        </a:rPr>
                        <a:t>aquella en la que se desarrolla las actividades del puesto de trabajo habitual, </a:t>
                      </a:r>
                      <a:r>
                        <a:rPr lang="es-ES" sz="1000" b="0" i="0" u="sng" strike="noStrike" kern="1200" baseline="0" dirty="0" smtClean="0">
                          <a:solidFill>
                            <a:schemeClr val="tx1"/>
                          </a:solidFill>
                          <a:latin typeface="+mn-lt"/>
                          <a:ea typeface="+mn-ea"/>
                          <a:cs typeface="+mn-cs"/>
                        </a:rPr>
                        <a:t>salvo</a:t>
                      </a:r>
                      <a:r>
                        <a:rPr lang="es-ES" sz="1000" b="0" i="0" u="none" strike="noStrike" kern="1200" baseline="0" dirty="0" smtClean="0">
                          <a:solidFill>
                            <a:schemeClr val="tx1"/>
                          </a:solidFill>
                          <a:latin typeface="+mn-lt"/>
                          <a:ea typeface="+mn-ea"/>
                          <a:cs typeface="+mn-cs"/>
                        </a:rPr>
                        <a:t> que de forma expresa se haya autorizado un término municipal distinto y se haga constar en la comisión de </a:t>
                      </a:r>
                      <a:r>
                        <a:rPr lang="es-ES" sz="1000" b="0" i="0" u="none" strike="noStrike" kern="1200" baseline="0" dirty="0" smtClean="0">
                          <a:solidFill>
                            <a:schemeClr val="tx1"/>
                          </a:solidFill>
                          <a:latin typeface="+mn-lt"/>
                          <a:ea typeface="+mn-ea"/>
                          <a:cs typeface="+mn-cs"/>
                        </a:rPr>
                        <a:t>servicio</a:t>
                      </a:r>
                      <a:endParaRPr lang="es-ES" sz="1000" b="0" i="0" u="none" strike="noStrike" kern="1200" baseline="0" dirty="0" smtClean="0">
                        <a:solidFill>
                          <a:schemeClr val="tx1"/>
                        </a:solidFill>
                        <a:latin typeface="+mn-lt"/>
                        <a:ea typeface="+mn-ea"/>
                        <a:cs typeface="+mn-cs"/>
                      </a:endParaRPr>
                    </a:p>
                    <a:p>
                      <a:pPr marL="0" indent="0" algn="just">
                        <a:buFontTx/>
                        <a:buNone/>
                      </a:pPr>
                      <a:endParaRPr lang="es-ES" sz="1000" b="0" i="0" u="none" strike="noStrike" kern="1200" baseline="0" dirty="0" smtClean="0">
                        <a:solidFill>
                          <a:schemeClr val="tx1"/>
                        </a:solidFill>
                        <a:latin typeface="+mn-lt"/>
                        <a:ea typeface="+mn-ea"/>
                        <a:cs typeface="+mn-cs"/>
                      </a:endParaRPr>
                    </a:p>
                    <a:p>
                      <a:pPr marL="0" indent="0" algn="just">
                        <a:buFontTx/>
                        <a:buNone/>
                      </a:pPr>
                      <a:endParaRPr lang="es-ES" sz="1000" b="0" i="0" u="none" strike="noStrike" kern="1200" baseline="0" dirty="0" smtClean="0">
                        <a:solidFill>
                          <a:schemeClr val="tx1"/>
                        </a:solidFill>
                        <a:latin typeface="+mn-lt"/>
                        <a:ea typeface="+mn-ea"/>
                        <a:cs typeface="+mn-cs"/>
                      </a:endParaRPr>
                    </a:p>
                    <a:p>
                      <a:pPr marL="171450" indent="-171450" algn="just">
                        <a:buFontTx/>
                        <a:buChar char="-"/>
                      </a:pPr>
                      <a:r>
                        <a:rPr lang="es-ES" sz="1000" b="0" i="0" u="none" strike="noStrike" kern="1200" baseline="0" dirty="0" smtClean="0">
                          <a:solidFill>
                            <a:schemeClr val="tx1"/>
                          </a:solidFill>
                          <a:latin typeface="+mn-lt"/>
                          <a:ea typeface="+mn-ea"/>
                          <a:cs typeface="+mn-cs"/>
                        </a:rPr>
                        <a:t>La autorización de residir en un término municipal distinto a aquel en el que se desarrolla actividades laborales no podrá tener consideración de comisión de servicio en el desplazamiento </a:t>
                      </a:r>
                      <a:r>
                        <a:rPr lang="es-ES" sz="1000" b="0" i="0" u="none" strike="noStrike" kern="1200" baseline="0" dirty="0" smtClean="0">
                          <a:solidFill>
                            <a:schemeClr val="tx1"/>
                          </a:solidFill>
                          <a:latin typeface="+mn-lt"/>
                          <a:ea typeface="+mn-ea"/>
                          <a:cs typeface="+mn-cs"/>
                        </a:rPr>
                        <a:t>habitual</a:t>
                      </a:r>
                      <a:endParaRPr lang="es-ES" sz="1000" b="0" i="0" u="none" strike="noStrike" kern="1200" baseline="0" dirty="0">
                        <a:solidFill>
                          <a:schemeClr val="tx1"/>
                        </a:solidFill>
                        <a:latin typeface="+mn-lt"/>
                        <a:ea typeface="+mn-ea"/>
                        <a:cs typeface="+mn-cs"/>
                      </a:endParaRPr>
                    </a:p>
                  </a:txBody>
                  <a:tcPr marL="91427" marR="91427" marT="45698" marB="45698" anchor="ctr"/>
                </a:tc>
              </a:tr>
            </a:tbl>
          </a:graphicData>
        </a:graphic>
      </p:graphicFrame>
    </p:spTree>
    <p:extLst>
      <p:ext uri="{BB962C8B-B14F-4D97-AF65-F5344CB8AC3E}">
        <p14:creationId xmlns:p14="http://schemas.microsoft.com/office/powerpoint/2010/main" val="48984857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a:xfrm>
            <a:off x="2019300" y="157163"/>
            <a:ext cx="7700963" cy="706437"/>
          </a:xfrm>
        </p:spPr>
        <p:txBody>
          <a:bodyPr/>
          <a:lstStyle/>
          <a:p>
            <a:pPr eaLnBrk="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s-ES" altLang="es-ES" sz="2000" b="1" dirty="0"/>
              <a:t>BASES DE EJECUCIÓN DEL PRESUPUESTO 2018</a:t>
            </a:r>
            <a:endParaRPr lang="es-ES" sz="2000" dirty="0" smtClean="0"/>
          </a:p>
        </p:txBody>
      </p:sp>
      <p:sp>
        <p:nvSpPr>
          <p:cNvPr id="7" name="Rectangle 2"/>
          <p:cNvSpPr txBox="1">
            <a:spLocks noChangeArrowheads="1"/>
          </p:cNvSpPr>
          <p:nvPr/>
        </p:nvSpPr>
        <p:spPr bwMode="auto">
          <a:xfrm>
            <a:off x="1295400" y="1077913"/>
            <a:ext cx="8135938" cy="50800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txBody>
          <a:bodyPr lIns="0" tIns="28440" rIns="0" bIns="0"/>
          <a:lstStyle>
            <a:lvl1pPr marL="342900" indent="-342900" algn="l" defTabSz="449263" rtl="0" eaLnBrk="0" fontAlgn="base" hangingPunct="0">
              <a:lnSpc>
                <a:spcPct val="93000"/>
              </a:lnSpc>
              <a:spcBef>
                <a:spcPts val="1425"/>
              </a:spcBef>
              <a:spcAft>
                <a:spcPct val="0"/>
              </a:spcAft>
              <a:buClr>
                <a:srgbClr val="000000"/>
              </a:buClr>
              <a:buSzPct val="100000"/>
              <a:buFont typeface="Times New Roman" pitchFamily="18" charset="0"/>
              <a:defRPr sz="2800">
                <a:solidFill>
                  <a:srgbClr val="808080"/>
                </a:solidFill>
                <a:latin typeface="+mn-lt"/>
                <a:ea typeface="+mn-ea"/>
                <a:cs typeface="+mn-cs"/>
              </a:defRPr>
            </a:lvl1pPr>
            <a:lvl2pPr marL="742950" indent="-285750" algn="l" defTabSz="449263" rtl="0" eaLnBrk="0" fontAlgn="base" hangingPunct="0">
              <a:lnSpc>
                <a:spcPct val="93000"/>
              </a:lnSpc>
              <a:spcBef>
                <a:spcPts val="1138"/>
              </a:spcBef>
              <a:spcAft>
                <a:spcPct val="0"/>
              </a:spcAft>
              <a:buClr>
                <a:srgbClr val="000000"/>
              </a:buClr>
              <a:buSzPct val="100000"/>
              <a:buFont typeface="Times New Roman" pitchFamily="18" charset="0"/>
              <a:defRPr sz="2600">
                <a:solidFill>
                  <a:srgbClr val="808080"/>
                </a:solidFill>
                <a:latin typeface="+mn-lt"/>
                <a:ea typeface="+mn-ea"/>
                <a:cs typeface="+mn-cs"/>
              </a:defRPr>
            </a:lvl2pPr>
            <a:lvl3pPr marL="1143000" indent="-228600" algn="l" defTabSz="449263" rtl="0" eaLnBrk="0" fontAlgn="base" hangingPunct="0">
              <a:lnSpc>
                <a:spcPct val="93000"/>
              </a:lnSpc>
              <a:spcBef>
                <a:spcPts val="850"/>
              </a:spcBef>
              <a:spcAft>
                <a:spcPct val="0"/>
              </a:spcAft>
              <a:buClr>
                <a:srgbClr val="000000"/>
              </a:buClr>
              <a:buSzPct val="100000"/>
              <a:buFont typeface="Times New Roman" pitchFamily="18" charset="0"/>
              <a:defRPr sz="2400">
                <a:solidFill>
                  <a:srgbClr val="808080"/>
                </a:solidFill>
                <a:latin typeface="+mn-lt"/>
                <a:ea typeface="+mn-ea"/>
                <a:cs typeface="+mn-cs"/>
              </a:defRPr>
            </a:lvl3pPr>
            <a:lvl4pPr marL="1600200" indent="-228600" algn="l" defTabSz="449263" rtl="0" eaLnBrk="0" fontAlgn="base" hangingPunct="0">
              <a:lnSpc>
                <a:spcPct val="93000"/>
              </a:lnSpc>
              <a:spcBef>
                <a:spcPts val="575"/>
              </a:spcBef>
              <a:spcAft>
                <a:spcPct val="0"/>
              </a:spcAft>
              <a:buClr>
                <a:srgbClr val="000000"/>
              </a:buClr>
              <a:buSzPct val="100000"/>
              <a:buFont typeface="Times New Roman" pitchFamily="18" charset="0"/>
              <a:defRPr sz="2400">
                <a:solidFill>
                  <a:srgbClr val="808080"/>
                </a:solidFill>
                <a:latin typeface="+mn-lt"/>
                <a:ea typeface="+mn-ea"/>
                <a:cs typeface="+mn-cs"/>
              </a:defRPr>
            </a:lvl4pPr>
            <a:lvl5pPr marL="2057400" indent="-228600" algn="l" defTabSz="449263" rtl="0" eaLnBrk="0" fontAlgn="base" hangingPunct="0">
              <a:lnSpc>
                <a:spcPct val="93000"/>
              </a:lnSpc>
              <a:spcBef>
                <a:spcPts val="288"/>
              </a:spcBef>
              <a:spcAft>
                <a:spcPct val="0"/>
              </a:spcAft>
              <a:buClr>
                <a:srgbClr val="000000"/>
              </a:buClr>
              <a:buSzPct val="100000"/>
              <a:buFont typeface="Times New Roman" pitchFamily="18" charset="0"/>
              <a:defRPr sz="2000">
                <a:solidFill>
                  <a:srgbClr val="808080"/>
                </a:solidFill>
                <a:latin typeface="+mn-lt"/>
                <a:ea typeface="+mn-ea"/>
                <a:cs typeface="+mn-cs"/>
              </a:defRPr>
            </a:lvl5pPr>
            <a:lvl6pPr marL="25146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6pPr>
            <a:lvl7pPr marL="29718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7pPr>
            <a:lvl8pPr marL="34290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8pPr>
            <a:lvl9pPr marL="38862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9pPr>
          </a:lstStyle>
          <a:p>
            <a:pPr marL="0" indent="0">
              <a:defRPr/>
            </a:pPr>
            <a:r>
              <a:rPr lang="es-ES" altLang="es-ES" sz="1400" b="1" dirty="0">
                <a:solidFill>
                  <a:schemeClr val="accent1">
                    <a:lumMod val="50000"/>
                  </a:schemeClr>
                </a:solidFill>
              </a:rPr>
              <a:t>NORMAS PARA LA LIQUIDACIÓN Y TRAMITACIÓN DE </a:t>
            </a:r>
            <a:r>
              <a:rPr lang="es-ES" altLang="es-ES" sz="1400" b="1" dirty="0" smtClean="0">
                <a:solidFill>
                  <a:schemeClr val="accent1">
                    <a:lumMod val="50000"/>
                  </a:schemeClr>
                </a:solidFill>
              </a:rPr>
              <a:t>INDEMNIZACIONES</a:t>
            </a:r>
            <a:r>
              <a:rPr lang="es-ES" altLang="es-ES" sz="1400" b="1" dirty="0">
                <a:solidFill>
                  <a:schemeClr val="accent1">
                    <a:lumMod val="50000"/>
                  </a:schemeClr>
                </a:solidFill>
              </a:rPr>
              <a:t>: </a:t>
            </a:r>
            <a:r>
              <a:rPr lang="es-ES" altLang="es-ES" sz="1400" dirty="0">
                <a:solidFill>
                  <a:schemeClr val="accent1">
                    <a:lumMod val="50000"/>
                  </a:schemeClr>
                </a:solidFill>
              </a:rPr>
              <a:t>POR RAZÓN DEL SERVICIO Y GASTOS POR DESPLAZAMIENTO Y ESTANCIA DE PERSONAL EXTERNO</a:t>
            </a:r>
            <a:endParaRPr lang="es-ES" altLang="es-ES" sz="1400" kern="0" dirty="0">
              <a:solidFill>
                <a:schemeClr val="accent1">
                  <a:lumMod val="50000"/>
                </a:schemeClr>
              </a:solidFill>
            </a:endParaRPr>
          </a:p>
        </p:txBody>
      </p:sp>
      <p:graphicFrame>
        <p:nvGraphicFramePr>
          <p:cNvPr id="2" name="1 Tabla"/>
          <p:cNvGraphicFramePr>
            <a:graphicFrameLocks noGrp="1"/>
          </p:cNvGraphicFramePr>
          <p:nvPr>
            <p:extLst>
              <p:ext uri="{D42A27DB-BD31-4B8C-83A1-F6EECF244321}">
                <p14:modId xmlns:p14="http://schemas.microsoft.com/office/powerpoint/2010/main" val="3590546926"/>
              </p:ext>
            </p:extLst>
          </p:nvPr>
        </p:nvGraphicFramePr>
        <p:xfrm>
          <a:off x="1295400" y="1691605"/>
          <a:ext cx="4320480" cy="5427236"/>
        </p:xfrm>
        <a:graphic>
          <a:graphicData uri="http://schemas.openxmlformats.org/drawingml/2006/table">
            <a:tbl>
              <a:tblPr firstRow="1" bandRow="1">
                <a:tableStyleId>{5C22544A-7EE6-4342-B048-85BDC9FD1C3A}</a:tableStyleId>
              </a:tblPr>
              <a:tblGrid>
                <a:gridCol w="4320480"/>
              </a:tblGrid>
              <a:tr h="28803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000" b="1" i="0" u="none" strike="noStrike" kern="1200" baseline="0" dirty="0" smtClean="0">
                          <a:solidFill>
                            <a:schemeClr val="dk1"/>
                          </a:solidFill>
                          <a:latin typeface="+mn-lt"/>
                          <a:ea typeface="+mn-ea"/>
                          <a:cs typeface="+mn-cs"/>
                        </a:rPr>
                        <a:t>ART. 3. CONCEPTO DE COMISIÓN DE SERVICIO</a:t>
                      </a:r>
                      <a:endParaRPr lang="es-ES" sz="1000" b="1" i="0" u="none" strike="noStrike" kern="1200" baseline="0" dirty="0">
                        <a:solidFill>
                          <a:schemeClr val="dk1"/>
                        </a:solidFill>
                        <a:latin typeface="+mn-lt"/>
                        <a:ea typeface="+mn-ea"/>
                        <a:cs typeface="+mn-cs"/>
                      </a:endParaRPr>
                    </a:p>
                  </a:txBody>
                  <a:tcPr marL="91427" marR="91427" marT="45706" marB="45706" anchor="ctr">
                    <a:solidFill>
                      <a:schemeClr val="accent5">
                        <a:lumMod val="20000"/>
                        <a:lumOff val="80000"/>
                      </a:schemeClr>
                    </a:solidFill>
                  </a:tcPr>
                </a:tc>
              </a:tr>
              <a:tr h="249512">
                <a:tc>
                  <a:txBody>
                    <a:bodyPr/>
                    <a:lstStyle/>
                    <a:p>
                      <a:pPr algn="just"/>
                      <a:r>
                        <a:rPr lang="es-ES" sz="1000" b="0" i="0" u="none" strike="noStrike" kern="1200" baseline="0" dirty="0" smtClean="0">
                          <a:solidFill>
                            <a:schemeClr val="dk1"/>
                          </a:solidFill>
                          <a:latin typeface="+mn-lt"/>
                          <a:ea typeface="+mn-ea"/>
                          <a:cs typeface="+mn-cs"/>
                        </a:rPr>
                        <a:t>4. Salvo las comisiones de servicio referidas en el párrafo primero de este Artículo, no darán lugar a indemnización aquellas comisiones que se realicen a petición y conveniencia de los interesados, se hallen retribuidas o indemnizadas por un importe igual o superior a la cuantía de la indemnización establecida en las presentes normas </a:t>
                      </a:r>
                      <a:r>
                        <a:rPr lang="es-ES" sz="1000" b="1" i="0" u="none" strike="noStrike" kern="1200" baseline="0" dirty="0" smtClean="0">
                          <a:solidFill>
                            <a:srgbClr val="FF0000"/>
                          </a:solidFill>
                          <a:latin typeface="+mn-lt"/>
                          <a:ea typeface="+mn-ea"/>
                          <a:cs typeface="+mn-cs"/>
                        </a:rPr>
                        <a:t>o haya renuncia expresa de dicha </a:t>
                      </a:r>
                      <a:r>
                        <a:rPr lang="es-ES" sz="1000" b="1" i="0" u="none" strike="noStrike" kern="1200" baseline="0" dirty="0" smtClean="0">
                          <a:solidFill>
                            <a:srgbClr val="FF0000"/>
                          </a:solidFill>
                          <a:latin typeface="+mn-lt"/>
                          <a:ea typeface="+mn-ea"/>
                          <a:cs typeface="+mn-cs"/>
                        </a:rPr>
                        <a:t>indemnización.</a:t>
                      </a:r>
                      <a:endParaRPr lang="es-ES" sz="1000" b="1" dirty="0">
                        <a:solidFill>
                          <a:srgbClr val="FF0000"/>
                        </a:solidFill>
                      </a:endParaRPr>
                    </a:p>
                  </a:txBody>
                  <a:tcPr marL="91427" marR="91427" marT="45706" marB="45706" anchor="ctr"/>
                </a:tc>
              </a:tr>
              <a:tr h="5063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000" b="1" dirty="0" smtClean="0">
                          <a:solidFill>
                            <a:schemeClr val="tx1"/>
                          </a:solidFill>
                        </a:rPr>
                        <a:t>ART.</a:t>
                      </a:r>
                      <a:r>
                        <a:rPr lang="es-ES" sz="1000" b="1" baseline="0" dirty="0" smtClean="0">
                          <a:solidFill>
                            <a:schemeClr val="tx1"/>
                          </a:solidFill>
                        </a:rPr>
                        <a:t> 4. ÓRGANOS COMPETENTES PARA LA AUTORIZACIÓN DE PERMISOS, LICENCIAS Y COMISIONES DE SERVICIO</a:t>
                      </a:r>
                      <a:endParaRPr lang="es-ES" sz="1000" b="1" dirty="0">
                        <a:solidFill>
                          <a:schemeClr val="tx1"/>
                        </a:solidFill>
                      </a:endParaRPr>
                    </a:p>
                  </a:txBody>
                  <a:tcPr marL="91427" marR="91427" marT="45706" marB="45706" anchor="ctr"/>
                </a:tc>
              </a:tr>
              <a:tr h="249512">
                <a:tc>
                  <a:txBody>
                    <a:bodyPr/>
                    <a:lstStyle/>
                    <a:p>
                      <a:pPr algn="just"/>
                      <a:r>
                        <a:rPr lang="es-ES" sz="1000" b="0" i="0" u="none" strike="noStrike" kern="1200" baseline="0" dirty="0" smtClean="0">
                          <a:solidFill>
                            <a:schemeClr val="dk1"/>
                          </a:solidFill>
                          <a:latin typeface="+mn-lt"/>
                          <a:ea typeface="+mn-ea"/>
                          <a:cs typeface="+mn-cs"/>
                        </a:rPr>
                        <a:t>4. No será necesaria la autorización de comisiones de servicio con derecho a indemnización para el Rector/a, Vicerrectores/as y cargos asimilados a éstos/as, Secretario/a General, Gerente, Presidente/a y Secretario/a del Consejo Social, Consejeros/as del Consejo Social y el Director/a del Gabinete del Rector/a. </a:t>
                      </a:r>
                      <a:r>
                        <a:rPr lang="es-ES" sz="1000" b="1" i="0" u="none" strike="noStrike" kern="1200" baseline="0" dirty="0" smtClean="0">
                          <a:solidFill>
                            <a:srgbClr val="FF0000"/>
                          </a:solidFill>
                          <a:latin typeface="+mn-lt"/>
                          <a:ea typeface="+mn-ea"/>
                          <a:cs typeface="+mn-cs"/>
                        </a:rPr>
                        <a:t>Tampoco será necesaria autorización de comisión de servicio para aquel personal que mediante mandato de la Rectora deba asistir a cualquier acto o cometido en representación de la </a:t>
                      </a:r>
                      <a:r>
                        <a:rPr lang="es-ES" sz="1000" b="1" i="0" u="none" strike="noStrike" kern="1200" baseline="0" dirty="0" smtClean="0">
                          <a:solidFill>
                            <a:srgbClr val="FF0000"/>
                          </a:solidFill>
                          <a:latin typeface="+mn-lt"/>
                          <a:ea typeface="+mn-ea"/>
                          <a:cs typeface="+mn-cs"/>
                        </a:rPr>
                        <a:t>Universidad.</a:t>
                      </a:r>
                      <a:endParaRPr lang="es-ES" sz="1000" b="1" i="0" u="none" strike="noStrike" kern="1200" baseline="0" dirty="0">
                        <a:solidFill>
                          <a:srgbClr val="FF0000"/>
                        </a:solidFill>
                        <a:latin typeface="+mn-lt"/>
                        <a:ea typeface="+mn-ea"/>
                        <a:cs typeface="+mn-cs"/>
                      </a:endParaRPr>
                    </a:p>
                  </a:txBody>
                  <a:tcPr marL="91427" marR="91427" marT="45706" marB="45706" anchor="ctr"/>
                </a:tc>
              </a:tr>
              <a:tr h="249512">
                <a:tc>
                  <a:txBody>
                    <a:bodyPr/>
                    <a:lstStyle/>
                    <a:p>
                      <a:pPr algn="just"/>
                      <a:r>
                        <a:rPr lang="es-ES" sz="1000" b="0" i="0" u="none" strike="noStrike" kern="1200" baseline="0" dirty="0" smtClean="0">
                          <a:solidFill>
                            <a:schemeClr val="dk1"/>
                          </a:solidFill>
                          <a:latin typeface="+mn-lt"/>
                          <a:ea typeface="+mn-ea"/>
                          <a:cs typeface="+mn-cs"/>
                        </a:rPr>
                        <a:t>5. En las órdenes o autorizaciones que se den al personal se hará constar que éste actúa en comisión de servicio y la circunstancia de si ésta será con derecho a dietas o, en su caso, indemnización de residencia eventual, y el viaje por cuenta de la Universidad, con expresión del lugar de destino de la comisión, y del lugar exacto y el día y hora del inicio de la comisión y de los previstos para la finalización de la misma, debiendo entenderse como tales lugares de inicio y finalización los correspondientes a la residencia oficial según se define en el artículo 3.1 de esta normativa.</a:t>
                      </a:r>
                      <a:endParaRPr lang="es-ES" sz="1000" b="1" i="0" u="none" strike="noStrike" kern="1200" baseline="0" dirty="0">
                        <a:solidFill>
                          <a:schemeClr val="dk1"/>
                        </a:solidFill>
                        <a:latin typeface="+mn-lt"/>
                        <a:ea typeface="+mn-ea"/>
                        <a:cs typeface="+mn-cs"/>
                      </a:endParaRPr>
                    </a:p>
                  </a:txBody>
                  <a:tcPr marL="91427" marR="91427" marT="45706" marB="45706" anchor="ctr"/>
                </a:tc>
              </a:tr>
              <a:tr h="809673">
                <a:tc>
                  <a:txBody>
                    <a:bodyPr/>
                    <a:lstStyle/>
                    <a:p>
                      <a:pPr algn="just"/>
                      <a:r>
                        <a:rPr lang="es-ES" sz="1000" b="0" i="0" u="none" strike="noStrike" kern="1200" baseline="0" dirty="0" smtClean="0">
                          <a:solidFill>
                            <a:schemeClr val="dk1"/>
                          </a:solidFill>
                          <a:latin typeface="+mn-lt"/>
                          <a:ea typeface="+mn-ea"/>
                          <a:cs typeface="+mn-cs"/>
                        </a:rPr>
                        <a:t>7, La ausencia de la autorización de comisión de servicio pertinente, conllevará la consideración de que el desplazamiento se ha realizado a título personal y a conveniencia del interesado, sin que en ningún caso haya lugar a indemnización alguna por parte de la Universidad de </a:t>
                      </a:r>
                      <a:r>
                        <a:rPr lang="es-ES" sz="1000" b="0" i="0" u="none" strike="noStrike" kern="1200" baseline="0" dirty="0" smtClean="0">
                          <a:solidFill>
                            <a:schemeClr val="dk1"/>
                          </a:solidFill>
                          <a:latin typeface="+mn-lt"/>
                          <a:ea typeface="+mn-ea"/>
                          <a:cs typeface="+mn-cs"/>
                        </a:rPr>
                        <a:t>Granada.</a:t>
                      </a:r>
                      <a:endParaRPr lang="es-ES" sz="1000" b="1" i="0" u="none" strike="noStrike" kern="1200" baseline="0" dirty="0">
                        <a:solidFill>
                          <a:srgbClr val="FF0000"/>
                        </a:solidFill>
                        <a:latin typeface="+mn-lt"/>
                        <a:ea typeface="+mn-ea"/>
                        <a:cs typeface="+mn-cs"/>
                      </a:endParaRPr>
                    </a:p>
                  </a:txBody>
                  <a:tcPr marL="91427" marR="91427" marT="45706" marB="45706" anchor="ctr"/>
                </a:tc>
              </a:tr>
            </a:tbl>
          </a:graphicData>
        </a:graphic>
      </p:graphicFrame>
      <p:graphicFrame>
        <p:nvGraphicFramePr>
          <p:cNvPr id="3" name="2 Tabla"/>
          <p:cNvGraphicFramePr>
            <a:graphicFrameLocks noGrp="1"/>
          </p:cNvGraphicFramePr>
          <p:nvPr>
            <p:extLst>
              <p:ext uri="{D42A27DB-BD31-4B8C-83A1-F6EECF244321}">
                <p14:modId xmlns:p14="http://schemas.microsoft.com/office/powerpoint/2010/main" val="2042356228"/>
              </p:ext>
            </p:extLst>
          </p:nvPr>
        </p:nvGraphicFramePr>
        <p:xfrm>
          <a:off x="5832400" y="1691605"/>
          <a:ext cx="3960440" cy="5245123"/>
        </p:xfrm>
        <a:graphic>
          <a:graphicData uri="http://schemas.openxmlformats.org/drawingml/2006/table">
            <a:tbl>
              <a:tblPr firstRow="1" bandRow="1">
                <a:tableStyleId>{5C22544A-7EE6-4342-B048-85BDC9FD1C3A}</a:tableStyleId>
              </a:tblPr>
              <a:tblGrid>
                <a:gridCol w="3960440"/>
              </a:tblGrid>
              <a:tr h="2160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000" b="1" i="0" u="none" strike="noStrike" kern="1200" baseline="0" dirty="0" smtClean="0">
                          <a:solidFill>
                            <a:schemeClr val="dk1"/>
                          </a:solidFill>
                          <a:latin typeface="+mn-lt"/>
                          <a:ea typeface="+mn-ea"/>
                          <a:cs typeface="+mn-cs"/>
                        </a:rPr>
                        <a:t>ART. 3. CONCEPTO DE COMISIÓN DE SERVICIO</a:t>
                      </a:r>
                      <a:endParaRPr lang="es-ES" sz="1000" b="1" i="0" u="none" strike="noStrike" kern="1200" baseline="0" dirty="0">
                        <a:solidFill>
                          <a:schemeClr val="dk1"/>
                        </a:solidFill>
                        <a:latin typeface="+mn-lt"/>
                        <a:ea typeface="+mn-ea"/>
                        <a:cs typeface="+mn-cs"/>
                      </a:endParaRPr>
                    </a:p>
                  </a:txBody>
                  <a:tcPr marL="91427" marR="91427" marT="45710" marB="45710" anchor="ctr">
                    <a:solidFill>
                      <a:schemeClr val="accent5">
                        <a:lumMod val="20000"/>
                        <a:lumOff val="80000"/>
                      </a:schemeClr>
                    </a:solidFill>
                  </a:tcPr>
                </a:tc>
              </a:tr>
              <a:tr h="934967">
                <a:tc>
                  <a:txBody>
                    <a:bodyPr/>
                    <a:lstStyle/>
                    <a:p>
                      <a:pPr marL="171450" indent="-171450" algn="just">
                        <a:buFontTx/>
                        <a:buChar char="-"/>
                      </a:pPr>
                      <a:r>
                        <a:rPr lang="es-ES" sz="1000" b="0" i="1" u="none" strike="noStrike" kern="1200" baseline="0" dirty="0" smtClean="0">
                          <a:solidFill>
                            <a:schemeClr val="tx1"/>
                          </a:solidFill>
                          <a:latin typeface="+mn-lt"/>
                          <a:ea typeface="+mn-ea"/>
                          <a:cs typeface="+mn-cs"/>
                        </a:rPr>
                        <a:t>AMPLIACIÓN DEL PUNTO (COLOR ROJO</a:t>
                      </a:r>
                      <a:r>
                        <a:rPr lang="es-ES" sz="1000" b="0" i="1" u="none" strike="noStrike" kern="1200" baseline="0" dirty="0" smtClean="0">
                          <a:solidFill>
                            <a:schemeClr val="tx1"/>
                          </a:solidFill>
                          <a:latin typeface="+mn-lt"/>
                          <a:ea typeface="+mn-ea"/>
                          <a:cs typeface="+mn-cs"/>
                        </a:rPr>
                        <a:t>)</a:t>
                      </a:r>
                      <a:endParaRPr lang="es-ES" sz="1000" b="0" i="1" u="none" strike="noStrike" kern="1200" baseline="0" dirty="0" smtClean="0">
                        <a:solidFill>
                          <a:schemeClr val="tx1"/>
                        </a:solidFill>
                        <a:latin typeface="+mn-lt"/>
                        <a:ea typeface="+mn-ea"/>
                        <a:cs typeface="+mn-cs"/>
                      </a:endParaRPr>
                    </a:p>
                    <a:p>
                      <a:pPr marL="0" indent="0" algn="just">
                        <a:buFontTx/>
                        <a:buNone/>
                      </a:pPr>
                      <a:endParaRPr lang="es-ES" sz="1000" b="0" i="0" u="none" strike="noStrike" kern="1200" baseline="0" dirty="0" smtClean="0">
                        <a:solidFill>
                          <a:schemeClr val="tx1"/>
                        </a:solidFill>
                        <a:latin typeface="+mn-lt"/>
                        <a:ea typeface="+mn-ea"/>
                        <a:cs typeface="+mn-cs"/>
                      </a:endParaRPr>
                    </a:p>
                    <a:p>
                      <a:pPr marL="171450" indent="-171450" algn="just">
                        <a:buFontTx/>
                        <a:buChar char="-"/>
                      </a:pPr>
                      <a:r>
                        <a:rPr lang="es-ES" sz="1000" b="0" i="0" u="none" strike="noStrike" kern="1200" baseline="0" dirty="0" smtClean="0">
                          <a:solidFill>
                            <a:schemeClr val="tx1"/>
                          </a:solidFill>
                          <a:latin typeface="+mn-lt"/>
                          <a:ea typeface="+mn-ea"/>
                          <a:cs typeface="+mn-cs"/>
                        </a:rPr>
                        <a:t>SE PUEDE RENUNCIAR A LA LIQUIDACIÓN DE LA COMISIÓN DE SERVICIO EXPRESAMENTE</a:t>
                      </a:r>
                    </a:p>
                  </a:txBody>
                  <a:tcPr marL="91427" marR="91427" marT="45710" marB="45710" anchor="ctr"/>
                </a:tc>
              </a:tr>
              <a:tr h="4320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s-ES" sz="1000" b="1"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ES" sz="1000" b="1" dirty="0" smtClean="0">
                          <a:solidFill>
                            <a:schemeClr val="tx1"/>
                          </a:solidFill>
                        </a:rPr>
                        <a:t>ART.</a:t>
                      </a:r>
                      <a:r>
                        <a:rPr lang="es-ES" sz="1000" b="1" baseline="0" dirty="0" smtClean="0">
                          <a:solidFill>
                            <a:schemeClr val="tx1"/>
                          </a:solidFill>
                        </a:rPr>
                        <a:t> 4. ÓRGANOS COMPETENTES PARA LA AUTORIZACIÓN DE PERMISOS, LICENCIAS Y COMISIONES DE SERVICIO</a:t>
                      </a:r>
                      <a:endParaRPr lang="es-ES" sz="1000" b="1" dirty="0">
                        <a:solidFill>
                          <a:schemeClr val="tx1"/>
                        </a:solidFill>
                      </a:endParaRPr>
                    </a:p>
                  </a:txBody>
                  <a:tcPr marL="91427" marR="91427" marT="45710" marB="45710" anchor="ctr"/>
                </a:tc>
              </a:tr>
              <a:tr h="1152128">
                <a:tc>
                  <a:txBody>
                    <a:bodyPr/>
                    <a:lstStyle/>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s-ES" sz="1000" b="0" i="1" u="none" strike="noStrike" kern="1200" baseline="0" dirty="0" smtClean="0">
                          <a:solidFill>
                            <a:schemeClr val="tx1"/>
                          </a:solidFill>
                          <a:latin typeface="+mn-lt"/>
                          <a:ea typeface="+mn-ea"/>
                          <a:cs typeface="+mn-cs"/>
                        </a:rPr>
                        <a:t>AMPLIACIÓN DEL PUNTO (COLOR ROJO)</a:t>
                      </a:r>
                    </a:p>
                    <a:p>
                      <a:pPr marL="171450" marR="0" indent="-171450" algn="just" defTabSz="914400" rtl="0" eaLnBrk="1" fontAlgn="auto" latinLnBrk="0" hangingPunct="1">
                        <a:lnSpc>
                          <a:spcPct val="100000"/>
                        </a:lnSpc>
                        <a:spcBef>
                          <a:spcPts val="0"/>
                        </a:spcBef>
                        <a:spcAft>
                          <a:spcPts val="0"/>
                        </a:spcAft>
                        <a:buClrTx/>
                        <a:buSzTx/>
                        <a:buFontTx/>
                        <a:buChar char="-"/>
                        <a:tabLst/>
                        <a:defRPr/>
                      </a:pPr>
                      <a:endParaRPr lang="es-ES" sz="1000" b="0" i="1" u="none" strike="noStrike" kern="1200" baseline="0" dirty="0" smtClean="0">
                        <a:solidFill>
                          <a:schemeClr val="tx1"/>
                        </a:solidFill>
                        <a:latin typeface="+mn-lt"/>
                        <a:ea typeface="+mn-ea"/>
                        <a:cs typeface="+mn-cs"/>
                      </a:endParaRP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s-ES" sz="1000" b="1" i="0" u="none" strike="noStrike" kern="1200" baseline="0" dirty="0" smtClean="0">
                          <a:solidFill>
                            <a:schemeClr val="tx1"/>
                          </a:solidFill>
                          <a:latin typeface="+mn-lt"/>
                          <a:ea typeface="+mn-ea"/>
                          <a:cs typeface="+mn-cs"/>
                        </a:rPr>
                        <a:t>NO ES NECESARIO LA AUTORIZACIÓN MEDIANTE PERLICO PARA AQUEL PERSONAL QUE ASISTA POR MANDATO DE LA RECTORA A ACTOS DE REPRESENTACIÓN DE LA UNIVERSIDAD</a:t>
                      </a:r>
                      <a:endParaRPr lang="es-ES" sz="900" b="1" dirty="0" smtClean="0">
                        <a:solidFill>
                          <a:schemeClr val="tx1"/>
                        </a:solidFill>
                      </a:endParaRPr>
                    </a:p>
                  </a:txBody>
                  <a:tcPr marL="91427" marR="91427" marT="45710" marB="45710" anchor="ctr"/>
                </a:tc>
              </a:tr>
              <a:tr h="1512168">
                <a:tc>
                  <a:txBody>
                    <a:bodyPr/>
                    <a:lstStyle/>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s-ES" sz="1000" b="0" i="1" u="none" strike="noStrike" kern="1200" baseline="0" dirty="0" smtClean="0">
                          <a:solidFill>
                            <a:schemeClr val="dk1"/>
                          </a:solidFill>
                          <a:latin typeface="+mn-lt"/>
                          <a:ea typeface="+mn-ea"/>
                          <a:cs typeface="+mn-cs"/>
                        </a:rPr>
                        <a:t>“NUEVO”. </a:t>
                      </a:r>
                      <a:r>
                        <a:rPr lang="es-ES" sz="1000" b="0" i="0" u="none" strike="noStrike" kern="1200" baseline="0" dirty="0" smtClean="0">
                          <a:solidFill>
                            <a:schemeClr val="dk1"/>
                          </a:solidFill>
                          <a:latin typeface="+mn-lt"/>
                          <a:ea typeface="+mn-ea"/>
                          <a:cs typeface="+mn-cs"/>
                        </a:rPr>
                        <a:t>EN LAS COMISIONES DE SERVICIO HAY QUE INDICAR:</a:t>
                      </a:r>
                    </a:p>
                    <a:p>
                      <a:pPr marL="171450" marR="0" indent="-171450" algn="just" defTabSz="914400" rtl="0" eaLnBrk="1" fontAlgn="auto" latinLnBrk="0" hangingPunct="1">
                        <a:lnSpc>
                          <a:spcPct val="100000"/>
                        </a:lnSpc>
                        <a:spcBef>
                          <a:spcPts val="0"/>
                        </a:spcBef>
                        <a:spcAft>
                          <a:spcPts val="0"/>
                        </a:spcAft>
                        <a:buClrTx/>
                        <a:buSzTx/>
                        <a:buFontTx/>
                        <a:buChar char="-"/>
                        <a:tabLst/>
                        <a:defRPr/>
                      </a:pPr>
                      <a:endParaRPr lang="es-ES" sz="1000" b="0" i="0" u="none" strike="noStrike" kern="1200" baseline="0" dirty="0" smtClean="0">
                        <a:solidFill>
                          <a:schemeClr val="dk1"/>
                        </a:solidFill>
                        <a:latin typeface="+mn-lt"/>
                        <a:ea typeface="+mn-ea"/>
                        <a:cs typeface="+mn-cs"/>
                      </a:endParaRPr>
                    </a:p>
                    <a:p>
                      <a:pPr marL="0" indent="0" algn="just">
                        <a:buFontTx/>
                        <a:buNone/>
                      </a:pPr>
                      <a:r>
                        <a:rPr lang="es-ES" sz="1000" b="0" i="0" u="none" strike="noStrike" kern="1200" baseline="0" dirty="0" smtClean="0">
                          <a:solidFill>
                            <a:schemeClr val="dk1"/>
                          </a:solidFill>
                          <a:latin typeface="+mn-lt"/>
                          <a:ea typeface="+mn-ea"/>
                          <a:cs typeface="+mn-cs"/>
                        </a:rPr>
                        <a:t> </a:t>
                      </a:r>
                      <a:r>
                        <a:rPr lang="es-ES" sz="1000" b="1" i="0" u="none" strike="noStrike" kern="1200" baseline="0" dirty="0" smtClean="0">
                          <a:solidFill>
                            <a:schemeClr val="dk1"/>
                          </a:solidFill>
                          <a:latin typeface="+mn-lt"/>
                          <a:ea typeface="+mn-ea"/>
                          <a:cs typeface="+mn-cs"/>
                        </a:rPr>
                        <a:t>*  QUE ACTÚA EN COMISIÓN DE SERVICIO CON DERECHO O NO A DIETAS O INDEMNIZACIÓN DE RESIDENCIA </a:t>
                      </a:r>
                      <a:r>
                        <a:rPr lang="es-ES" sz="1000" b="1" i="0" u="none" strike="noStrike" kern="1200" baseline="0" dirty="0" smtClean="0">
                          <a:solidFill>
                            <a:schemeClr val="dk1"/>
                          </a:solidFill>
                          <a:latin typeface="+mn-lt"/>
                          <a:ea typeface="+mn-ea"/>
                          <a:cs typeface="+mn-cs"/>
                        </a:rPr>
                        <a:t>EVENTUAL</a:t>
                      </a:r>
                    </a:p>
                    <a:p>
                      <a:pPr marL="0" indent="0" algn="just">
                        <a:buFontTx/>
                        <a:buNone/>
                      </a:pPr>
                      <a:endParaRPr lang="es-ES" sz="1000" b="1" i="0" u="none" strike="noStrike" kern="1200" baseline="0" dirty="0" smtClean="0">
                        <a:solidFill>
                          <a:schemeClr val="dk1"/>
                        </a:solidFill>
                        <a:latin typeface="+mn-lt"/>
                        <a:ea typeface="+mn-ea"/>
                        <a:cs typeface="+mn-cs"/>
                      </a:endParaRPr>
                    </a:p>
                    <a:p>
                      <a:pPr marL="0" indent="0" algn="just">
                        <a:buFontTx/>
                        <a:buNone/>
                      </a:pPr>
                      <a:r>
                        <a:rPr lang="es-ES" sz="1000" b="1" i="0" u="none" strike="noStrike" kern="1200" baseline="0" dirty="0" smtClean="0">
                          <a:solidFill>
                            <a:schemeClr val="dk1"/>
                          </a:solidFill>
                          <a:latin typeface="+mn-lt"/>
                          <a:ea typeface="+mn-ea"/>
                          <a:cs typeface="+mn-cs"/>
                        </a:rPr>
                        <a:t>* LUGAR DE DESTINO, FECHA Y HORA EXACTA DE COMIENZO Y FINALIZACIÓN DE LA COMISIÓN DE SERVICIO (</a:t>
                      </a:r>
                      <a:r>
                        <a:rPr lang="es-ES" sz="1000" b="1" i="0" u="sng" strike="noStrike" kern="1200" baseline="0" dirty="0" smtClean="0">
                          <a:solidFill>
                            <a:schemeClr val="dk1"/>
                          </a:solidFill>
                          <a:latin typeface="+mn-lt"/>
                          <a:ea typeface="+mn-ea"/>
                          <a:cs typeface="+mn-cs"/>
                        </a:rPr>
                        <a:t>muy importante</a:t>
                      </a:r>
                      <a:r>
                        <a:rPr lang="es-ES" sz="1000" b="1" i="0" u="none" strike="noStrike" kern="1200" baseline="0" dirty="0" smtClean="0">
                          <a:solidFill>
                            <a:schemeClr val="dk1"/>
                          </a:solidFill>
                          <a:latin typeface="+mn-lt"/>
                          <a:ea typeface="+mn-ea"/>
                          <a:cs typeface="+mn-cs"/>
                        </a:rPr>
                        <a:t>)</a:t>
                      </a:r>
                      <a:endParaRPr lang="es-ES" sz="1000" b="0" i="0" u="none" strike="noStrike" kern="1200" baseline="0" dirty="0" smtClean="0">
                        <a:solidFill>
                          <a:schemeClr val="dk1"/>
                        </a:solidFill>
                        <a:latin typeface="+mn-lt"/>
                        <a:ea typeface="+mn-ea"/>
                        <a:cs typeface="+mn-cs"/>
                      </a:endParaRPr>
                    </a:p>
                  </a:txBody>
                  <a:tcPr marL="91427" marR="91427" marT="45710" marB="45710" anchor="ctr"/>
                </a:tc>
              </a:tr>
              <a:tr h="674731">
                <a:tc>
                  <a:txBody>
                    <a:bodyPr/>
                    <a:lstStyle/>
                    <a:p>
                      <a:pPr marL="171450" indent="-171450" algn="just">
                        <a:buFontTx/>
                        <a:buChar char="-"/>
                      </a:pPr>
                      <a:r>
                        <a:rPr lang="es-ES" sz="1000" b="0" i="1" u="none" strike="noStrike" kern="1200" baseline="0" dirty="0" smtClean="0">
                          <a:solidFill>
                            <a:schemeClr val="dk1"/>
                          </a:solidFill>
                          <a:latin typeface="+mn-lt"/>
                          <a:ea typeface="+mn-ea"/>
                          <a:cs typeface="+mn-cs"/>
                        </a:rPr>
                        <a:t>“NUEVO”. </a:t>
                      </a:r>
                    </a:p>
                    <a:p>
                      <a:pPr marL="171450" indent="-171450" algn="just">
                        <a:buFontTx/>
                        <a:buChar char="-"/>
                      </a:pPr>
                      <a:r>
                        <a:rPr lang="es-ES" sz="1000" b="0" i="0" u="none" strike="noStrike" kern="1200" baseline="0" dirty="0" smtClean="0">
                          <a:solidFill>
                            <a:schemeClr val="dk1"/>
                          </a:solidFill>
                          <a:latin typeface="+mn-lt"/>
                          <a:ea typeface="+mn-ea"/>
                          <a:cs typeface="+mn-cs"/>
                        </a:rPr>
                        <a:t>LA </a:t>
                      </a:r>
                      <a:r>
                        <a:rPr lang="es-ES" sz="1000" b="0" i="0" u="sng" strike="noStrike" kern="1200" baseline="0" dirty="0" smtClean="0">
                          <a:solidFill>
                            <a:schemeClr val="dk1"/>
                          </a:solidFill>
                          <a:latin typeface="+mn-lt"/>
                          <a:ea typeface="+mn-ea"/>
                          <a:cs typeface="+mn-cs"/>
                        </a:rPr>
                        <a:t>AUSENCIA DE AUTORIZACIÓN</a:t>
                      </a:r>
                      <a:r>
                        <a:rPr lang="es-ES" sz="1000" b="0" i="0" u="none" strike="noStrike" kern="1200" baseline="0" dirty="0" smtClean="0">
                          <a:solidFill>
                            <a:schemeClr val="dk1"/>
                          </a:solidFill>
                          <a:latin typeface="+mn-lt"/>
                          <a:ea typeface="+mn-ea"/>
                          <a:cs typeface="+mn-cs"/>
                        </a:rPr>
                        <a:t> EN LA COMISIÓN DE SERVICIO NO DARÁ DERECHO A INDEMNIZACIÓN YA QUE EL DESPLAZAMIENTO SE CONSIDERARÁ REALIZADO A TITULO PERSONAL </a:t>
                      </a:r>
                      <a:endParaRPr lang="es-ES" sz="1000" b="1" i="0" u="none" strike="noStrike" kern="1200" baseline="0" dirty="0">
                        <a:solidFill>
                          <a:srgbClr val="FF0000"/>
                        </a:solidFill>
                        <a:latin typeface="+mn-lt"/>
                        <a:ea typeface="+mn-ea"/>
                        <a:cs typeface="+mn-cs"/>
                      </a:endParaRPr>
                    </a:p>
                  </a:txBody>
                  <a:tcPr marL="91427" marR="91427" marT="45710" marB="45710" anchor="ctr"/>
                </a:tc>
              </a:tr>
            </a:tbl>
          </a:graphicData>
        </a:graphic>
      </p:graphicFrame>
    </p:spTree>
    <p:extLst>
      <p:ext uri="{BB962C8B-B14F-4D97-AF65-F5344CB8AC3E}">
        <p14:creationId xmlns:p14="http://schemas.microsoft.com/office/powerpoint/2010/main" val="33586074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a:xfrm>
            <a:off x="2019300" y="157163"/>
            <a:ext cx="7700963" cy="706437"/>
          </a:xfrm>
        </p:spPr>
        <p:txBody>
          <a:bodyPr/>
          <a:lstStyle/>
          <a:p>
            <a:pPr eaLnBrk="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s-ES" altLang="es-ES" sz="2000" b="1" dirty="0"/>
              <a:t>BASES DE EJECUCIÓN DEL PRESUPUESTO 2018</a:t>
            </a:r>
            <a:endParaRPr lang="es-ES" sz="2000" dirty="0" smtClean="0"/>
          </a:p>
        </p:txBody>
      </p:sp>
      <p:sp>
        <p:nvSpPr>
          <p:cNvPr id="7" name="Rectangle 2"/>
          <p:cNvSpPr txBox="1">
            <a:spLocks noChangeArrowheads="1"/>
          </p:cNvSpPr>
          <p:nvPr/>
        </p:nvSpPr>
        <p:spPr bwMode="auto">
          <a:xfrm>
            <a:off x="1295400" y="1077913"/>
            <a:ext cx="8135938" cy="50800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txBody>
          <a:bodyPr lIns="0" tIns="28440" rIns="0" bIns="0"/>
          <a:lstStyle>
            <a:lvl1pPr marL="342900" indent="-342900" algn="l" defTabSz="449263" rtl="0" eaLnBrk="0" fontAlgn="base" hangingPunct="0">
              <a:lnSpc>
                <a:spcPct val="93000"/>
              </a:lnSpc>
              <a:spcBef>
                <a:spcPts val="1425"/>
              </a:spcBef>
              <a:spcAft>
                <a:spcPct val="0"/>
              </a:spcAft>
              <a:buClr>
                <a:srgbClr val="000000"/>
              </a:buClr>
              <a:buSzPct val="100000"/>
              <a:buFont typeface="Times New Roman" pitchFamily="18" charset="0"/>
              <a:defRPr sz="2800">
                <a:solidFill>
                  <a:srgbClr val="808080"/>
                </a:solidFill>
                <a:latin typeface="+mn-lt"/>
                <a:ea typeface="+mn-ea"/>
                <a:cs typeface="+mn-cs"/>
              </a:defRPr>
            </a:lvl1pPr>
            <a:lvl2pPr marL="742950" indent="-285750" algn="l" defTabSz="449263" rtl="0" eaLnBrk="0" fontAlgn="base" hangingPunct="0">
              <a:lnSpc>
                <a:spcPct val="93000"/>
              </a:lnSpc>
              <a:spcBef>
                <a:spcPts val="1138"/>
              </a:spcBef>
              <a:spcAft>
                <a:spcPct val="0"/>
              </a:spcAft>
              <a:buClr>
                <a:srgbClr val="000000"/>
              </a:buClr>
              <a:buSzPct val="100000"/>
              <a:buFont typeface="Times New Roman" pitchFamily="18" charset="0"/>
              <a:defRPr sz="2600">
                <a:solidFill>
                  <a:srgbClr val="808080"/>
                </a:solidFill>
                <a:latin typeface="+mn-lt"/>
                <a:ea typeface="+mn-ea"/>
                <a:cs typeface="+mn-cs"/>
              </a:defRPr>
            </a:lvl2pPr>
            <a:lvl3pPr marL="1143000" indent="-228600" algn="l" defTabSz="449263" rtl="0" eaLnBrk="0" fontAlgn="base" hangingPunct="0">
              <a:lnSpc>
                <a:spcPct val="93000"/>
              </a:lnSpc>
              <a:spcBef>
                <a:spcPts val="850"/>
              </a:spcBef>
              <a:spcAft>
                <a:spcPct val="0"/>
              </a:spcAft>
              <a:buClr>
                <a:srgbClr val="000000"/>
              </a:buClr>
              <a:buSzPct val="100000"/>
              <a:buFont typeface="Times New Roman" pitchFamily="18" charset="0"/>
              <a:defRPr sz="2400">
                <a:solidFill>
                  <a:srgbClr val="808080"/>
                </a:solidFill>
                <a:latin typeface="+mn-lt"/>
                <a:ea typeface="+mn-ea"/>
                <a:cs typeface="+mn-cs"/>
              </a:defRPr>
            </a:lvl3pPr>
            <a:lvl4pPr marL="1600200" indent="-228600" algn="l" defTabSz="449263" rtl="0" eaLnBrk="0" fontAlgn="base" hangingPunct="0">
              <a:lnSpc>
                <a:spcPct val="93000"/>
              </a:lnSpc>
              <a:spcBef>
                <a:spcPts val="575"/>
              </a:spcBef>
              <a:spcAft>
                <a:spcPct val="0"/>
              </a:spcAft>
              <a:buClr>
                <a:srgbClr val="000000"/>
              </a:buClr>
              <a:buSzPct val="100000"/>
              <a:buFont typeface="Times New Roman" pitchFamily="18" charset="0"/>
              <a:defRPr sz="2400">
                <a:solidFill>
                  <a:srgbClr val="808080"/>
                </a:solidFill>
                <a:latin typeface="+mn-lt"/>
                <a:ea typeface="+mn-ea"/>
                <a:cs typeface="+mn-cs"/>
              </a:defRPr>
            </a:lvl4pPr>
            <a:lvl5pPr marL="2057400" indent="-228600" algn="l" defTabSz="449263" rtl="0" eaLnBrk="0" fontAlgn="base" hangingPunct="0">
              <a:lnSpc>
                <a:spcPct val="93000"/>
              </a:lnSpc>
              <a:spcBef>
                <a:spcPts val="288"/>
              </a:spcBef>
              <a:spcAft>
                <a:spcPct val="0"/>
              </a:spcAft>
              <a:buClr>
                <a:srgbClr val="000000"/>
              </a:buClr>
              <a:buSzPct val="100000"/>
              <a:buFont typeface="Times New Roman" pitchFamily="18" charset="0"/>
              <a:defRPr sz="2000">
                <a:solidFill>
                  <a:srgbClr val="808080"/>
                </a:solidFill>
                <a:latin typeface="+mn-lt"/>
                <a:ea typeface="+mn-ea"/>
                <a:cs typeface="+mn-cs"/>
              </a:defRPr>
            </a:lvl5pPr>
            <a:lvl6pPr marL="25146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6pPr>
            <a:lvl7pPr marL="29718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7pPr>
            <a:lvl8pPr marL="34290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8pPr>
            <a:lvl9pPr marL="38862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9pPr>
          </a:lstStyle>
          <a:p>
            <a:pPr marL="0" indent="0">
              <a:defRPr/>
            </a:pPr>
            <a:r>
              <a:rPr lang="es-ES" altLang="es-ES" sz="1400" b="1" dirty="0">
                <a:solidFill>
                  <a:schemeClr val="accent1">
                    <a:lumMod val="50000"/>
                  </a:schemeClr>
                </a:solidFill>
              </a:rPr>
              <a:t>NORMAS PARA LA LIQUIDACIÓN Y TRAMITACIÓN DE </a:t>
            </a:r>
            <a:r>
              <a:rPr lang="es-ES" altLang="es-ES" sz="1400" b="1" dirty="0" smtClean="0">
                <a:solidFill>
                  <a:schemeClr val="accent1">
                    <a:lumMod val="50000"/>
                  </a:schemeClr>
                </a:solidFill>
              </a:rPr>
              <a:t>INDEMNIZACIONES</a:t>
            </a:r>
            <a:r>
              <a:rPr lang="es-ES" altLang="es-ES" sz="1400" b="1" dirty="0">
                <a:solidFill>
                  <a:schemeClr val="accent1">
                    <a:lumMod val="50000"/>
                  </a:schemeClr>
                </a:solidFill>
              </a:rPr>
              <a:t>: </a:t>
            </a:r>
            <a:r>
              <a:rPr lang="es-ES" altLang="es-ES" sz="1400" dirty="0">
                <a:solidFill>
                  <a:schemeClr val="accent1">
                    <a:lumMod val="50000"/>
                  </a:schemeClr>
                </a:solidFill>
              </a:rPr>
              <a:t>POR RAZÓN DEL SERVICIO Y GASTOS POR DESPLAZAMIENTO Y ESTANCIA DE PERSONAL EXTERNO</a:t>
            </a:r>
            <a:endParaRPr lang="es-ES" altLang="es-ES" sz="1400" kern="0" dirty="0">
              <a:solidFill>
                <a:schemeClr val="accent1">
                  <a:lumMod val="50000"/>
                </a:schemeClr>
              </a:solidFill>
            </a:endParaRPr>
          </a:p>
        </p:txBody>
      </p:sp>
      <p:graphicFrame>
        <p:nvGraphicFramePr>
          <p:cNvPr id="2" name="1 Tabla"/>
          <p:cNvGraphicFramePr>
            <a:graphicFrameLocks noGrp="1"/>
          </p:cNvGraphicFramePr>
          <p:nvPr>
            <p:extLst>
              <p:ext uri="{D42A27DB-BD31-4B8C-83A1-F6EECF244321}">
                <p14:modId xmlns:p14="http://schemas.microsoft.com/office/powerpoint/2010/main" val="3702943027"/>
              </p:ext>
            </p:extLst>
          </p:nvPr>
        </p:nvGraphicFramePr>
        <p:xfrm>
          <a:off x="1288459" y="1835621"/>
          <a:ext cx="4248471" cy="4635945"/>
        </p:xfrm>
        <a:graphic>
          <a:graphicData uri="http://schemas.openxmlformats.org/drawingml/2006/table">
            <a:tbl>
              <a:tblPr firstRow="1" bandRow="1">
                <a:tableStyleId>{5C22544A-7EE6-4342-B048-85BDC9FD1C3A}</a:tableStyleId>
              </a:tblPr>
              <a:tblGrid>
                <a:gridCol w="4248471"/>
              </a:tblGrid>
              <a:tr h="4320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000" b="1" i="0" u="none" strike="noStrike" kern="1200" baseline="0" dirty="0" smtClean="0">
                          <a:solidFill>
                            <a:schemeClr val="dk1"/>
                          </a:solidFill>
                          <a:latin typeface="+mn-lt"/>
                          <a:ea typeface="+mn-ea"/>
                          <a:cs typeface="+mn-cs"/>
                        </a:rPr>
                        <a:t>ART. 5. LÍMITE EN TIEMPO DE COMISIÓN DE SERVICIO</a:t>
                      </a:r>
                      <a:endParaRPr lang="es-ES" sz="1000" b="1" i="0" u="none" strike="noStrike" kern="1200" baseline="0" dirty="0">
                        <a:solidFill>
                          <a:schemeClr val="dk1"/>
                        </a:solidFill>
                        <a:latin typeface="+mn-lt"/>
                        <a:ea typeface="+mn-ea"/>
                        <a:cs typeface="+mn-cs"/>
                      </a:endParaRPr>
                    </a:p>
                  </a:txBody>
                  <a:tcPr marL="91427" marR="91427" marT="45715" marB="45715" anchor="ctr">
                    <a:solidFill>
                      <a:schemeClr val="accent5">
                        <a:lumMod val="20000"/>
                        <a:lumOff val="80000"/>
                      </a:schemeClr>
                    </a:solidFill>
                  </a:tcPr>
                </a:tc>
              </a:tr>
              <a:tr h="1152128">
                <a:tc>
                  <a:txBody>
                    <a:bodyPr/>
                    <a:lstStyle/>
                    <a:p>
                      <a:pPr algn="just"/>
                      <a:r>
                        <a:rPr lang="es-ES" sz="1000" b="0" i="0" u="none" strike="noStrike" kern="1200" baseline="0" dirty="0" smtClean="0">
                          <a:solidFill>
                            <a:schemeClr val="dk1"/>
                          </a:solidFill>
                          <a:latin typeface="+mn-lt"/>
                          <a:ea typeface="+mn-ea"/>
                          <a:cs typeface="+mn-cs"/>
                        </a:rPr>
                        <a:t>2. Toda comisión  con  derecho a indemnización, salvo  casos excepcionales, no durará más de un mes en territorio nacional y de tres en el </a:t>
                      </a:r>
                      <a:r>
                        <a:rPr lang="es-ES" sz="1000" b="0" i="0" u="none" strike="noStrike" kern="1200" baseline="0" dirty="0" smtClean="0">
                          <a:solidFill>
                            <a:schemeClr val="dk1"/>
                          </a:solidFill>
                          <a:latin typeface="+mn-lt"/>
                          <a:ea typeface="+mn-ea"/>
                          <a:cs typeface="+mn-cs"/>
                        </a:rPr>
                        <a:t>extranjero.</a:t>
                      </a:r>
                      <a:endParaRPr lang="es-ES" sz="1000" b="0" i="0" u="none" strike="noStrike" kern="1200" baseline="0" dirty="0">
                        <a:solidFill>
                          <a:schemeClr val="dk1"/>
                        </a:solidFill>
                        <a:latin typeface="+mn-lt"/>
                        <a:ea typeface="+mn-ea"/>
                        <a:cs typeface="+mn-cs"/>
                      </a:endParaRPr>
                    </a:p>
                  </a:txBody>
                  <a:tcPr marL="91427" marR="91427" marT="45715" marB="45715" anchor="ctr"/>
                </a:tc>
              </a:tr>
              <a:tr h="249512">
                <a:tc>
                  <a:txBody>
                    <a:bodyPr/>
                    <a:lstStyle/>
                    <a:p>
                      <a:pPr algn="just"/>
                      <a:r>
                        <a:rPr lang="es-ES" sz="1000" b="0" i="0" u="none" strike="noStrike" kern="1200" baseline="0" dirty="0" smtClean="0">
                          <a:solidFill>
                            <a:schemeClr val="dk1"/>
                          </a:solidFill>
                          <a:latin typeface="+mn-lt"/>
                          <a:ea typeface="+mn-ea"/>
                          <a:cs typeface="+mn-cs"/>
                        </a:rPr>
                        <a:t>3. No obstante lo dispuesto en el apartado anterior, si antes de vencer el plazo marcado para el desempeño de una comisión resultase insuficiente para el total cumplimiento del servicio, se podrá proponer de forma razonada a la autoridad competente la concesión de prórroga por el tiempo estrictamente indispensable. La solicitud de prórroga será formulada con el tiempo suficiente para que la concesión de la misma se realice antes del vencimiento del plazo marcado para el desempeño inicial de la </a:t>
                      </a:r>
                      <a:r>
                        <a:rPr lang="es-ES" sz="1000" b="0" i="0" u="none" strike="noStrike" kern="1200" baseline="0" dirty="0" smtClean="0">
                          <a:solidFill>
                            <a:schemeClr val="dk1"/>
                          </a:solidFill>
                          <a:latin typeface="+mn-lt"/>
                          <a:ea typeface="+mn-ea"/>
                          <a:cs typeface="+mn-cs"/>
                        </a:rPr>
                        <a:t>comisión.</a:t>
                      </a:r>
                      <a:endParaRPr lang="es-ES" sz="1000" b="0" i="0" u="none" strike="noStrike" kern="1200" baseline="0" dirty="0" smtClean="0">
                        <a:solidFill>
                          <a:schemeClr val="dk1"/>
                        </a:solidFill>
                        <a:latin typeface="+mn-lt"/>
                        <a:ea typeface="+mn-ea"/>
                        <a:cs typeface="+mn-cs"/>
                      </a:endParaRPr>
                    </a:p>
                  </a:txBody>
                  <a:tcPr marL="91427" marR="91427" marT="45715" marB="45715" anchor="ctr"/>
                </a:tc>
              </a:tr>
              <a:tr h="1741140">
                <a:tc>
                  <a:txBody>
                    <a:bodyPr/>
                    <a:lstStyle/>
                    <a:p>
                      <a:pPr algn="just"/>
                      <a:r>
                        <a:rPr lang="es-ES" sz="1000" b="0" i="0" u="none" strike="noStrike" kern="1200" baseline="0" dirty="0" smtClean="0">
                          <a:solidFill>
                            <a:schemeClr val="dk1"/>
                          </a:solidFill>
                          <a:latin typeface="+mn-lt"/>
                          <a:ea typeface="+mn-ea"/>
                          <a:cs typeface="+mn-cs"/>
                        </a:rPr>
                        <a:t>4. No habrá lugar a la autorización de prórroga de una comisión de servicio si la misma es solicitada en fecha posterior al vencimiento del plazo marcado para su desempeño o si no se ha obtenido su autorización antes del vencimiento del plazo marcado para el desempeño inicial de la comisión.</a:t>
                      </a:r>
                    </a:p>
                  </a:txBody>
                  <a:tcPr marL="91427" marR="91427" marT="45715" marB="45715" anchor="ctr"/>
                </a:tc>
              </a:tr>
            </a:tbl>
          </a:graphicData>
        </a:graphic>
      </p:graphicFrame>
      <p:graphicFrame>
        <p:nvGraphicFramePr>
          <p:cNvPr id="3" name="2 Tabla"/>
          <p:cNvGraphicFramePr>
            <a:graphicFrameLocks noGrp="1"/>
          </p:cNvGraphicFramePr>
          <p:nvPr>
            <p:extLst>
              <p:ext uri="{D42A27DB-BD31-4B8C-83A1-F6EECF244321}">
                <p14:modId xmlns:p14="http://schemas.microsoft.com/office/powerpoint/2010/main" val="2738502858"/>
              </p:ext>
            </p:extLst>
          </p:nvPr>
        </p:nvGraphicFramePr>
        <p:xfrm>
          <a:off x="5760392" y="1835622"/>
          <a:ext cx="3888433" cy="4729677"/>
        </p:xfrm>
        <a:graphic>
          <a:graphicData uri="http://schemas.openxmlformats.org/drawingml/2006/table">
            <a:tbl>
              <a:tblPr firstRow="1" bandRow="1">
                <a:tableStyleId>{5C22544A-7EE6-4342-B048-85BDC9FD1C3A}</a:tableStyleId>
              </a:tblPr>
              <a:tblGrid>
                <a:gridCol w="3888433"/>
              </a:tblGrid>
              <a:tr h="43204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000" b="1" i="0" u="none" strike="noStrike" kern="1200" baseline="0" dirty="0" smtClean="0">
                          <a:solidFill>
                            <a:schemeClr val="dk1"/>
                          </a:solidFill>
                          <a:latin typeface="+mn-lt"/>
                          <a:ea typeface="+mn-ea"/>
                          <a:cs typeface="+mn-cs"/>
                        </a:rPr>
                        <a:t>ART. 5. LÍMITE EN TIEMPO DE COMISIÓN DE SERVICIO</a:t>
                      </a:r>
                      <a:endParaRPr lang="es-ES" sz="1000" b="1" i="0" u="none" strike="noStrike" kern="1200" baseline="0" dirty="0">
                        <a:solidFill>
                          <a:schemeClr val="dk1"/>
                        </a:solidFill>
                        <a:latin typeface="+mn-lt"/>
                        <a:ea typeface="+mn-ea"/>
                        <a:cs typeface="+mn-cs"/>
                      </a:endParaRPr>
                    </a:p>
                  </a:txBody>
                  <a:tcPr marL="91427" marR="91427" marT="45715" marB="45715" anchor="ctr">
                    <a:solidFill>
                      <a:schemeClr val="accent5">
                        <a:lumMod val="20000"/>
                        <a:lumOff val="80000"/>
                      </a:schemeClr>
                    </a:solidFill>
                  </a:tcPr>
                </a:tc>
              </a:tr>
              <a:tr h="864096">
                <a:tc>
                  <a:txBody>
                    <a:bodyPr/>
                    <a:lstStyle/>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s-ES" sz="1000" b="0" i="1" u="none" strike="noStrike" kern="1200" baseline="0" dirty="0" smtClean="0">
                          <a:solidFill>
                            <a:schemeClr val="dk1"/>
                          </a:solidFill>
                          <a:latin typeface="+mn-lt"/>
                          <a:ea typeface="+mn-ea"/>
                          <a:cs typeface="+mn-cs"/>
                        </a:rPr>
                        <a:t>“NUEVO</a:t>
                      </a:r>
                      <a:r>
                        <a:rPr lang="es-ES" sz="1000" b="0" i="1" u="none" strike="noStrike" kern="1200" baseline="0" dirty="0" smtClean="0">
                          <a:solidFill>
                            <a:schemeClr val="dk1"/>
                          </a:solidFill>
                          <a:latin typeface="+mn-lt"/>
                          <a:ea typeface="+mn-ea"/>
                          <a:cs typeface="+mn-cs"/>
                        </a:rPr>
                        <a:t>”</a:t>
                      </a:r>
                      <a:endParaRPr lang="es-ES" sz="1000" b="0" i="1" u="none" strike="noStrike" kern="1200" baseline="0" dirty="0" smtClean="0">
                        <a:solidFill>
                          <a:schemeClr val="dk1"/>
                        </a:solidFill>
                        <a:latin typeface="+mn-lt"/>
                        <a:ea typeface="+mn-ea"/>
                        <a:cs typeface="+mn-cs"/>
                      </a:endParaRPr>
                    </a:p>
                    <a:p>
                      <a:pPr marL="171450" marR="0" indent="-171450" algn="just" defTabSz="914400" rtl="0" eaLnBrk="1" fontAlgn="auto" latinLnBrk="0" hangingPunct="1">
                        <a:lnSpc>
                          <a:spcPct val="100000"/>
                        </a:lnSpc>
                        <a:spcBef>
                          <a:spcPts val="0"/>
                        </a:spcBef>
                        <a:spcAft>
                          <a:spcPts val="0"/>
                        </a:spcAft>
                        <a:buClrTx/>
                        <a:buSzTx/>
                        <a:buFontTx/>
                        <a:buChar char="-"/>
                        <a:tabLst/>
                        <a:defRPr/>
                      </a:pPr>
                      <a:endParaRPr lang="es-ES" sz="1000" b="1" i="0" u="none" strike="noStrike" kern="1200" baseline="0" dirty="0" smtClean="0">
                        <a:solidFill>
                          <a:schemeClr val="dk1"/>
                        </a:solidFill>
                        <a:latin typeface="+mn-lt"/>
                        <a:ea typeface="+mn-ea"/>
                        <a:cs typeface="+mn-cs"/>
                      </a:endParaRPr>
                    </a:p>
                    <a:p>
                      <a:pPr marL="171450" indent="-171450" algn="just">
                        <a:buFontTx/>
                        <a:buChar char="-"/>
                      </a:pPr>
                      <a:r>
                        <a:rPr lang="es-ES" sz="1000" b="1" i="0" u="none" strike="noStrike" kern="1200" baseline="0" dirty="0" smtClean="0">
                          <a:solidFill>
                            <a:schemeClr val="dk1"/>
                          </a:solidFill>
                          <a:latin typeface="+mn-lt"/>
                          <a:ea typeface="+mn-ea"/>
                          <a:cs typeface="+mn-cs"/>
                        </a:rPr>
                        <a:t>DURANCIÓN MÁXIMA DE LAS C.S. CON DERECHO A INDEMNIZACIÓN:</a:t>
                      </a:r>
                    </a:p>
                    <a:p>
                      <a:pPr marL="171450" indent="-171450" algn="just">
                        <a:buFontTx/>
                        <a:buChar char="-"/>
                      </a:pPr>
                      <a:endParaRPr lang="es-ES" sz="1000" b="1" i="0" u="none" strike="noStrike" kern="1200" baseline="0" dirty="0" smtClean="0">
                        <a:solidFill>
                          <a:schemeClr val="dk1"/>
                        </a:solidFill>
                        <a:latin typeface="+mn-lt"/>
                        <a:ea typeface="+mn-ea"/>
                        <a:cs typeface="+mn-cs"/>
                      </a:endParaRPr>
                    </a:p>
                    <a:p>
                      <a:pPr marL="171450" indent="-171450" algn="just">
                        <a:buFont typeface="Arial" panose="020B0604020202020204" pitchFamily="34" charset="0"/>
                        <a:buChar char="•"/>
                      </a:pPr>
                      <a:r>
                        <a:rPr lang="es-ES" sz="900" b="1" i="0" u="none" strike="noStrike" kern="1200" baseline="0" dirty="0" smtClean="0">
                          <a:solidFill>
                            <a:schemeClr val="dk1"/>
                          </a:solidFill>
                          <a:latin typeface="+mn-lt"/>
                          <a:ea typeface="+mn-ea"/>
                          <a:cs typeface="+mn-cs"/>
                        </a:rPr>
                        <a:t>1 MES EN TERRITORIO NACIONAL</a:t>
                      </a:r>
                    </a:p>
                    <a:p>
                      <a:pPr marL="171450" indent="-171450" algn="just">
                        <a:buFont typeface="Arial" panose="020B0604020202020204" pitchFamily="34" charset="0"/>
                        <a:buChar char="•"/>
                      </a:pPr>
                      <a:endParaRPr lang="es-ES" sz="900" b="1" i="0" u="none" strike="noStrike" kern="1200" baseline="0" dirty="0" smtClean="0">
                        <a:solidFill>
                          <a:schemeClr val="dk1"/>
                        </a:solidFill>
                        <a:latin typeface="+mn-lt"/>
                        <a:ea typeface="+mn-ea"/>
                        <a:cs typeface="+mn-cs"/>
                      </a:endParaRPr>
                    </a:p>
                    <a:p>
                      <a:pPr marL="171450" indent="-171450" algn="just">
                        <a:buFont typeface="Arial" panose="020B0604020202020204" pitchFamily="34" charset="0"/>
                        <a:buChar char="•"/>
                      </a:pPr>
                      <a:r>
                        <a:rPr lang="es-ES" sz="900" b="1" i="0" u="none" strike="noStrike" kern="1200" baseline="0" dirty="0" smtClean="0">
                          <a:solidFill>
                            <a:schemeClr val="dk1"/>
                          </a:solidFill>
                          <a:latin typeface="+mn-lt"/>
                          <a:ea typeface="+mn-ea"/>
                          <a:cs typeface="+mn-cs"/>
                        </a:rPr>
                        <a:t>3 MESES EN EL EXTRANJERO</a:t>
                      </a:r>
                      <a:endParaRPr lang="es-ES" sz="900" b="1" i="0" u="none" strike="noStrike" kern="1200" baseline="0" dirty="0">
                        <a:solidFill>
                          <a:schemeClr val="dk1"/>
                        </a:solidFill>
                        <a:latin typeface="+mn-lt"/>
                        <a:ea typeface="+mn-ea"/>
                        <a:cs typeface="+mn-cs"/>
                      </a:endParaRPr>
                    </a:p>
                  </a:txBody>
                  <a:tcPr marL="91427" marR="91427" marT="45715" marB="45715" anchor="ctr"/>
                </a:tc>
              </a:tr>
              <a:tr h="1296144">
                <a:tc>
                  <a:txBody>
                    <a:bodyPr/>
                    <a:lstStyle/>
                    <a:p>
                      <a:pPr algn="just"/>
                      <a:endParaRPr lang="es-ES" sz="1000" b="0" i="0" u="none" strike="noStrike" kern="1200" baseline="0" dirty="0" smtClean="0">
                        <a:solidFill>
                          <a:schemeClr val="dk1"/>
                        </a:solidFill>
                        <a:latin typeface="+mn-lt"/>
                        <a:ea typeface="+mn-ea"/>
                        <a:cs typeface="+mn-cs"/>
                      </a:endParaRPr>
                    </a:p>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s-ES" sz="1000" b="0" i="1" u="none" strike="noStrike" kern="1200" baseline="0" dirty="0" smtClean="0">
                          <a:solidFill>
                            <a:schemeClr val="dk1"/>
                          </a:solidFill>
                          <a:latin typeface="+mn-lt"/>
                          <a:ea typeface="+mn-ea"/>
                          <a:cs typeface="+mn-cs"/>
                        </a:rPr>
                        <a:t>“NUEVO</a:t>
                      </a:r>
                      <a:r>
                        <a:rPr lang="es-ES" sz="1000" b="0" i="1" u="none" strike="noStrike" kern="1200" baseline="0" dirty="0" smtClean="0">
                          <a:solidFill>
                            <a:schemeClr val="dk1"/>
                          </a:solidFill>
                          <a:latin typeface="+mn-lt"/>
                          <a:ea typeface="+mn-ea"/>
                          <a:cs typeface="+mn-cs"/>
                        </a:rPr>
                        <a:t>” </a:t>
                      </a:r>
                      <a:endParaRPr lang="es-ES" sz="1000" b="0" i="0" u="none" strike="noStrike" kern="1200" baseline="0" dirty="0" smtClean="0">
                        <a:solidFill>
                          <a:schemeClr val="dk1"/>
                        </a:solidFill>
                        <a:latin typeface="+mn-lt"/>
                        <a:ea typeface="+mn-ea"/>
                        <a:cs typeface="+mn-cs"/>
                      </a:endParaRPr>
                    </a:p>
                    <a:p>
                      <a:pPr algn="just"/>
                      <a:endParaRPr lang="es-ES" sz="1000" b="0" i="0" u="none" strike="noStrike" kern="1200" baseline="0" dirty="0" smtClean="0">
                        <a:solidFill>
                          <a:schemeClr val="dk1"/>
                        </a:solidFill>
                        <a:latin typeface="+mn-lt"/>
                        <a:ea typeface="+mn-ea"/>
                        <a:cs typeface="+mn-cs"/>
                      </a:endParaRPr>
                    </a:p>
                    <a:p>
                      <a:pPr marL="171450" indent="-171450" algn="just">
                        <a:buFontTx/>
                        <a:buChar char="-"/>
                      </a:pPr>
                      <a:r>
                        <a:rPr lang="es-ES" sz="1000" b="0" i="0" u="none" strike="noStrike" kern="1200" baseline="0" dirty="0" smtClean="0">
                          <a:solidFill>
                            <a:schemeClr val="dk1"/>
                          </a:solidFill>
                          <a:latin typeface="+mn-lt"/>
                          <a:ea typeface="+mn-ea"/>
                          <a:cs typeface="+mn-cs"/>
                        </a:rPr>
                        <a:t>NO OBSTANTE, EN EL PUNTO ANTERIOR SE PODRÁ PROPONER, DE FORMA RAZONADA, PRÓRROGA DE LA COMISIÓN DE SERVICIO Y SIEMPRE ANTES DE LA FINALIZACIÓN DE LA COMISIÓN DE SERVICIO INICIAL.</a:t>
                      </a:r>
                    </a:p>
                    <a:p>
                      <a:pPr marL="0" indent="0" algn="just">
                        <a:buFontTx/>
                        <a:buNone/>
                      </a:pPr>
                      <a:endParaRPr lang="es-ES" sz="1000" b="0" i="0" u="none" strike="noStrike" kern="1200" baseline="0" dirty="0" smtClean="0">
                        <a:solidFill>
                          <a:schemeClr val="dk1"/>
                        </a:solidFill>
                        <a:latin typeface="+mn-lt"/>
                        <a:ea typeface="+mn-ea"/>
                        <a:cs typeface="+mn-cs"/>
                      </a:endParaRPr>
                    </a:p>
                  </a:txBody>
                  <a:tcPr marL="91427" marR="91427" marT="45715" marB="45715" anchor="ctr"/>
                </a:tc>
              </a:tr>
              <a:tr h="1722090">
                <a:tc>
                  <a:txBody>
                    <a:bodyPr/>
                    <a:lstStyle/>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s-ES" sz="1000" b="0" i="1" u="none" strike="noStrike" kern="1200" baseline="0" dirty="0" smtClean="0">
                          <a:solidFill>
                            <a:schemeClr val="dk1"/>
                          </a:solidFill>
                          <a:latin typeface="+mn-lt"/>
                          <a:ea typeface="+mn-ea"/>
                          <a:cs typeface="+mn-cs"/>
                        </a:rPr>
                        <a:t>“NUEVO</a:t>
                      </a:r>
                      <a:r>
                        <a:rPr lang="es-ES" sz="1000" b="0" i="1" u="none" strike="noStrike" kern="1200" baseline="0" dirty="0" smtClean="0">
                          <a:solidFill>
                            <a:schemeClr val="dk1"/>
                          </a:solidFill>
                          <a:latin typeface="+mn-lt"/>
                          <a:ea typeface="+mn-ea"/>
                          <a:cs typeface="+mn-cs"/>
                        </a:rPr>
                        <a:t>”</a:t>
                      </a:r>
                      <a:endParaRPr lang="es-ES" sz="1000" b="0" i="0" u="none" strike="noStrike" kern="1200" baseline="0" dirty="0" smtClean="0">
                        <a:solidFill>
                          <a:schemeClr val="dk1"/>
                        </a:solidFill>
                        <a:latin typeface="+mn-lt"/>
                        <a:ea typeface="+mn-ea"/>
                        <a:cs typeface="+mn-cs"/>
                      </a:endParaRPr>
                    </a:p>
                    <a:p>
                      <a:pPr marL="171450" indent="-171450" algn="just">
                        <a:buFontTx/>
                        <a:buChar char="-"/>
                      </a:pPr>
                      <a:endParaRPr lang="es-ES" sz="1000" b="0" i="0" u="none" strike="noStrike" kern="1200" baseline="0" dirty="0" smtClean="0">
                        <a:solidFill>
                          <a:schemeClr val="dk1"/>
                        </a:solidFill>
                        <a:latin typeface="+mn-lt"/>
                        <a:ea typeface="+mn-ea"/>
                        <a:cs typeface="+mn-cs"/>
                      </a:endParaRPr>
                    </a:p>
                    <a:p>
                      <a:pPr marL="171450" indent="-171450" algn="just">
                        <a:buFontTx/>
                        <a:buChar char="-"/>
                      </a:pPr>
                      <a:r>
                        <a:rPr lang="es-ES" sz="1000" b="1" i="0" u="none" strike="noStrike" kern="1200" baseline="0" dirty="0" smtClean="0">
                          <a:solidFill>
                            <a:schemeClr val="dk1"/>
                          </a:solidFill>
                          <a:latin typeface="+mn-lt"/>
                          <a:ea typeface="+mn-ea"/>
                          <a:cs typeface="+mn-cs"/>
                        </a:rPr>
                        <a:t>NO SE PODRÁ AUTORIZAR LA PRÓRROGA SI SE SOLICITA DESPUÉS DE FINALIZAR LA COMISIÓN DE SERVICIOS INICIAL O SI SE HA OBTENIDO LA AUTORIZACIÓN CON FECHA POSTERIOR A LA FINALIZACIÓN DE LA COMISIÓN DE </a:t>
                      </a:r>
                      <a:r>
                        <a:rPr lang="es-ES" sz="1000" b="1" i="0" u="none" strike="noStrike" kern="1200" baseline="0" dirty="0" smtClean="0">
                          <a:solidFill>
                            <a:schemeClr val="dk1"/>
                          </a:solidFill>
                          <a:latin typeface="+mn-lt"/>
                          <a:ea typeface="+mn-ea"/>
                          <a:cs typeface="+mn-cs"/>
                        </a:rPr>
                        <a:t>SERVICIOS</a:t>
                      </a:r>
                      <a:endParaRPr lang="es-ES" sz="1000" b="1" i="0" u="none" strike="noStrike" kern="1200" baseline="0" dirty="0" smtClean="0">
                        <a:solidFill>
                          <a:schemeClr val="dk1"/>
                        </a:solidFill>
                        <a:latin typeface="+mn-lt"/>
                        <a:ea typeface="+mn-ea"/>
                        <a:cs typeface="+mn-cs"/>
                      </a:endParaRPr>
                    </a:p>
                    <a:p>
                      <a:pPr marL="0" indent="0" algn="just">
                        <a:buFontTx/>
                        <a:buNone/>
                      </a:pPr>
                      <a:endParaRPr lang="es-ES" sz="1000" b="0" i="0" u="none" strike="noStrike" kern="1200" baseline="0" dirty="0" smtClean="0">
                        <a:solidFill>
                          <a:schemeClr val="dk1"/>
                        </a:solidFill>
                        <a:latin typeface="+mn-lt"/>
                        <a:ea typeface="+mn-ea"/>
                        <a:cs typeface="+mn-cs"/>
                      </a:endParaRPr>
                    </a:p>
                  </a:txBody>
                  <a:tcPr marL="91427" marR="91427" marT="45715" marB="45715" anchor="ctr"/>
                </a:tc>
              </a:tr>
            </a:tbl>
          </a:graphicData>
        </a:graphic>
      </p:graphicFrame>
    </p:spTree>
    <p:extLst>
      <p:ext uri="{BB962C8B-B14F-4D97-AF65-F5344CB8AC3E}">
        <p14:creationId xmlns:p14="http://schemas.microsoft.com/office/powerpoint/2010/main" val="21028266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a:xfrm>
            <a:off x="2019300" y="157163"/>
            <a:ext cx="7700963" cy="706437"/>
          </a:xfrm>
        </p:spPr>
        <p:txBody>
          <a:bodyPr/>
          <a:lstStyle/>
          <a:p>
            <a:pPr eaLnBrk="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s-ES" altLang="es-ES" sz="2000" b="1" dirty="0"/>
              <a:t>BASES DE EJECUCIÓN DEL PRESUPUESTO 2018</a:t>
            </a:r>
            <a:endParaRPr lang="es-ES" sz="2000" dirty="0" smtClean="0"/>
          </a:p>
        </p:txBody>
      </p:sp>
      <p:sp>
        <p:nvSpPr>
          <p:cNvPr id="7" name="Rectangle 2"/>
          <p:cNvSpPr txBox="1">
            <a:spLocks noChangeArrowheads="1"/>
          </p:cNvSpPr>
          <p:nvPr/>
        </p:nvSpPr>
        <p:spPr bwMode="auto">
          <a:xfrm>
            <a:off x="1295400" y="1077913"/>
            <a:ext cx="8135938" cy="50800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txBody>
          <a:bodyPr lIns="0" tIns="28440" rIns="0" bIns="0"/>
          <a:lstStyle>
            <a:lvl1pPr marL="342900" indent="-342900" algn="l" defTabSz="449263" rtl="0" eaLnBrk="0" fontAlgn="base" hangingPunct="0">
              <a:lnSpc>
                <a:spcPct val="93000"/>
              </a:lnSpc>
              <a:spcBef>
                <a:spcPts val="1425"/>
              </a:spcBef>
              <a:spcAft>
                <a:spcPct val="0"/>
              </a:spcAft>
              <a:buClr>
                <a:srgbClr val="000000"/>
              </a:buClr>
              <a:buSzPct val="100000"/>
              <a:buFont typeface="Times New Roman" pitchFamily="18" charset="0"/>
              <a:defRPr sz="2800">
                <a:solidFill>
                  <a:srgbClr val="808080"/>
                </a:solidFill>
                <a:latin typeface="+mn-lt"/>
                <a:ea typeface="+mn-ea"/>
                <a:cs typeface="+mn-cs"/>
              </a:defRPr>
            </a:lvl1pPr>
            <a:lvl2pPr marL="742950" indent="-285750" algn="l" defTabSz="449263" rtl="0" eaLnBrk="0" fontAlgn="base" hangingPunct="0">
              <a:lnSpc>
                <a:spcPct val="93000"/>
              </a:lnSpc>
              <a:spcBef>
                <a:spcPts val="1138"/>
              </a:spcBef>
              <a:spcAft>
                <a:spcPct val="0"/>
              </a:spcAft>
              <a:buClr>
                <a:srgbClr val="000000"/>
              </a:buClr>
              <a:buSzPct val="100000"/>
              <a:buFont typeface="Times New Roman" pitchFamily="18" charset="0"/>
              <a:defRPr sz="2600">
                <a:solidFill>
                  <a:srgbClr val="808080"/>
                </a:solidFill>
                <a:latin typeface="+mn-lt"/>
                <a:ea typeface="+mn-ea"/>
                <a:cs typeface="+mn-cs"/>
              </a:defRPr>
            </a:lvl2pPr>
            <a:lvl3pPr marL="1143000" indent="-228600" algn="l" defTabSz="449263" rtl="0" eaLnBrk="0" fontAlgn="base" hangingPunct="0">
              <a:lnSpc>
                <a:spcPct val="93000"/>
              </a:lnSpc>
              <a:spcBef>
                <a:spcPts val="850"/>
              </a:spcBef>
              <a:spcAft>
                <a:spcPct val="0"/>
              </a:spcAft>
              <a:buClr>
                <a:srgbClr val="000000"/>
              </a:buClr>
              <a:buSzPct val="100000"/>
              <a:buFont typeface="Times New Roman" pitchFamily="18" charset="0"/>
              <a:defRPr sz="2400">
                <a:solidFill>
                  <a:srgbClr val="808080"/>
                </a:solidFill>
                <a:latin typeface="+mn-lt"/>
                <a:ea typeface="+mn-ea"/>
                <a:cs typeface="+mn-cs"/>
              </a:defRPr>
            </a:lvl3pPr>
            <a:lvl4pPr marL="1600200" indent="-228600" algn="l" defTabSz="449263" rtl="0" eaLnBrk="0" fontAlgn="base" hangingPunct="0">
              <a:lnSpc>
                <a:spcPct val="93000"/>
              </a:lnSpc>
              <a:spcBef>
                <a:spcPts val="575"/>
              </a:spcBef>
              <a:spcAft>
                <a:spcPct val="0"/>
              </a:spcAft>
              <a:buClr>
                <a:srgbClr val="000000"/>
              </a:buClr>
              <a:buSzPct val="100000"/>
              <a:buFont typeface="Times New Roman" pitchFamily="18" charset="0"/>
              <a:defRPr sz="2400">
                <a:solidFill>
                  <a:srgbClr val="808080"/>
                </a:solidFill>
                <a:latin typeface="+mn-lt"/>
                <a:ea typeface="+mn-ea"/>
                <a:cs typeface="+mn-cs"/>
              </a:defRPr>
            </a:lvl4pPr>
            <a:lvl5pPr marL="2057400" indent="-228600" algn="l" defTabSz="449263" rtl="0" eaLnBrk="0" fontAlgn="base" hangingPunct="0">
              <a:lnSpc>
                <a:spcPct val="93000"/>
              </a:lnSpc>
              <a:spcBef>
                <a:spcPts val="288"/>
              </a:spcBef>
              <a:spcAft>
                <a:spcPct val="0"/>
              </a:spcAft>
              <a:buClr>
                <a:srgbClr val="000000"/>
              </a:buClr>
              <a:buSzPct val="100000"/>
              <a:buFont typeface="Times New Roman" pitchFamily="18" charset="0"/>
              <a:defRPr sz="2000">
                <a:solidFill>
                  <a:srgbClr val="808080"/>
                </a:solidFill>
                <a:latin typeface="+mn-lt"/>
                <a:ea typeface="+mn-ea"/>
                <a:cs typeface="+mn-cs"/>
              </a:defRPr>
            </a:lvl5pPr>
            <a:lvl6pPr marL="25146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6pPr>
            <a:lvl7pPr marL="29718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7pPr>
            <a:lvl8pPr marL="34290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8pPr>
            <a:lvl9pPr marL="38862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9pPr>
          </a:lstStyle>
          <a:p>
            <a:pPr marL="0" indent="0">
              <a:defRPr/>
            </a:pPr>
            <a:r>
              <a:rPr lang="es-ES" altLang="es-ES" sz="1400" b="1" dirty="0">
                <a:solidFill>
                  <a:schemeClr val="accent1">
                    <a:lumMod val="50000"/>
                  </a:schemeClr>
                </a:solidFill>
              </a:rPr>
              <a:t>NORMAS PARA LA LIQUIDACIÓN Y TRAMITACIÓN DE </a:t>
            </a:r>
            <a:r>
              <a:rPr lang="es-ES" altLang="es-ES" sz="1400" b="1" dirty="0" smtClean="0">
                <a:solidFill>
                  <a:schemeClr val="accent1">
                    <a:lumMod val="50000"/>
                  </a:schemeClr>
                </a:solidFill>
              </a:rPr>
              <a:t>INDEMNIZACIONES</a:t>
            </a:r>
            <a:r>
              <a:rPr lang="es-ES" altLang="es-ES" sz="1400" b="1" dirty="0">
                <a:solidFill>
                  <a:schemeClr val="accent1">
                    <a:lumMod val="50000"/>
                  </a:schemeClr>
                </a:solidFill>
              </a:rPr>
              <a:t>: </a:t>
            </a:r>
            <a:r>
              <a:rPr lang="es-ES" altLang="es-ES" sz="1400" dirty="0">
                <a:solidFill>
                  <a:schemeClr val="accent1">
                    <a:lumMod val="50000"/>
                  </a:schemeClr>
                </a:solidFill>
              </a:rPr>
              <a:t>POR RAZÓN DEL SERVICIO Y GASTOS POR DESPLAZAMIENTO Y ESTANCIA DE PERSONAL EXTERNO</a:t>
            </a:r>
            <a:endParaRPr lang="es-ES" altLang="es-ES" sz="1400" kern="0" dirty="0">
              <a:solidFill>
                <a:schemeClr val="accent1">
                  <a:lumMod val="50000"/>
                </a:schemeClr>
              </a:solidFill>
            </a:endParaRPr>
          </a:p>
        </p:txBody>
      </p:sp>
      <p:graphicFrame>
        <p:nvGraphicFramePr>
          <p:cNvPr id="2" name="1 Tabla"/>
          <p:cNvGraphicFramePr>
            <a:graphicFrameLocks noGrp="1"/>
          </p:cNvGraphicFramePr>
          <p:nvPr>
            <p:extLst>
              <p:ext uri="{D42A27DB-BD31-4B8C-83A1-F6EECF244321}">
                <p14:modId xmlns:p14="http://schemas.microsoft.com/office/powerpoint/2010/main" val="2383487885"/>
              </p:ext>
            </p:extLst>
          </p:nvPr>
        </p:nvGraphicFramePr>
        <p:xfrm>
          <a:off x="1281968" y="1763613"/>
          <a:ext cx="4248471" cy="5130508"/>
        </p:xfrm>
        <a:graphic>
          <a:graphicData uri="http://schemas.openxmlformats.org/drawingml/2006/table">
            <a:tbl>
              <a:tblPr firstRow="1" bandRow="1">
                <a:tableStyleId>{5C22544A-7EE6-4342-B048-85BDC9FD1C3A}</a:tableStyleId>
              </a:tblPr>
              <a:tblGrid>
                <a:gridCol w="4248471"/>
              </a:tblGrid>
              <a:tr h="4320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000" b="1" i="0" u="none" strike="noStrike" kern="1200" baseline="0" dirty="0" smtClean="0">
                          <a:solidFill>
                            <a:schemeClr val="dk1"/>
                          </a:solidFill>
                          <a:latin typeface="+mn-lt"/>
                          <a:ea typeface="+mn-ea"/>
                          <a:cs typeface="+mn-cs"/>
                        </a:rPr>
                        <a:t>ART. 5 BIS. LÍMITE EN TIEMPO DE COMISIÓN DE SERVICIO </a:t>
                      </a:r>
                      <a:r>
                        <a:rPr lang="es-ES" sz="1000" b="1" i="1" u="none" strike="noStrike" kern="1200" baseline="0" dirty="0" smtClean="0">
                          <a:solidFill>
                            <a:srgbClr val="FF0000"/>
                          </a:solidFill>
                          <a:latin typeface="+mn-lt"/>
                          <a:ea typeface="+mn-ea"/>
                          <a:cs typeface="+mn-cs"/>
                        </a:rPr>
                        <a:t>(NEW)</a:t>
                      </a:r>
                      <a:endParaRPr lang="es-ES" sz="1000" b="1" i="1" u="none" strike="noStrike" kern="1200" baseline="0" dirty="0">
                        <a:solidFill>
                          <a:srgbClr val="FF0000"/>
                        </a:solidFill>
                        <a:latin typeface="+mn-lt"/>
                        <a:ea typeface="+mn-ea"/>
                        <a:cs typeface="+mn-cs"/>
                      </a:endParaRPr>
                    </a:p>
                  </a:txBody>
                  <a:tcPr marL="91427" marR="91427" marT="45718" marB="45718" anchor="ctr">
                    <a:solidFill>
                      <a:schemeClr val="accent5">
                        <a:lumMod val="20000"/>
                        <a:lumOff val="80000"/>
                      </a:schemeClr>
                    </a:solidFill>
                  </a:tcPr>
                </a:tc>
              </a:tr>
              <a:tr h="249512">
                <a:tc>
                  <a:txBody>
                    <a:bodyPr/>
                    <a:lstStyle/>
                    <a:p>
                      <a:pPr algn="just"/>
                      <a:r>
                        <a:rPr lang="es-ES" sz="1000" b="0" i="0" u="none" strike="noStrike" kern="1200" baseline="0" dirty="0" smtClean="0">
                          <a:solidFill>
                            <a:schemeClr val="dk1"/>
                          </a:solidFill>
                          <a:latin typeface="+mn-lt"/>
                          <a:ea typeface="+mn-ea"/>
                          <a:cs typeface="+mn-cs"/>
                        </a:rPr>
                        <a:t>1. Las comisiones de servicio cuya duración se prevea, excepcionalmente, superior a la de los límites establecidos en el apartado 2 del artículo anterior, así como las prórrogas que den lugar a un exceso sobre dichos límites, tendrán la consideración de residencia eventual desde el comienzo de la comisión inicial </a:t>
                      </a:r>
                      <a:r>
                        <a:rPr lang="es-ES" sz="1000" b="0" i="0" u="none" strike="noStrike" kern="1200" baseline="0" dirty="0" smtClean="0">
                          <a:solidFill>
                            <a:schemeClr val="tx1"/>
                          </a:solidFill>
                          <a:latin typeface="+mn-lt"/>
                          <a:ea typeface="+mn-ea"/>
                          <a:cs typeface="+mn-cs"/>
                        </a:rPr>
                        <a:t>o de su prórroga, respectivamente.</a:t>
                      </a:r>
                      <a:endParaRPr lang="es-ES" sz="1000" b="0" i="0" u="none" strike="noStrike" kern="1200" baseline="0" dirty="0">
                        <a:solidFill>
                          <a:schemeClr val="tx1"/>
                        </a:solidFill>
                        <a:latin typeface="+mn-lt"/>
                        <a:ea typeface="+mn-ea"/>
                        <a:cs typeface="+mn-cs"/>
                      </a:endParaRPr>
                    </a:p>
                  </a:txBody>
                  <a:tcPr marL="91427" marR="91427" marT="45718" marB="45718" anchor="ctr"/>
                </a:tc>
              </a:tr>
              <a:tr h="249512">
                <a:tc>
                  <a:txBody>
                    <a:bodyPr/>
                    <a:lstStyle/>
                    <a:p>
                      <a:pPr algn="just"/>
                      <a:r>
                        <a:rPr lang="es-ES" sz="1000" b="0" i="0" u="none" strike="noStrike" kern="1200" baseline="0" dirty="0" smtClean="0">
                          <a:solidFill>
                            <a:schemeClr val="dk1"/>
                          </a:solidFill>
                          <a:latin typeface="+mn-lt"/>
                          <a:ea typeface="+mn-ea"/>
                          <a:cs typeface="+mn-cs"/>
                        </a:rPr>
                        <a:t>2. La duración de la residencia eventual no podrá exceder de un año, salvo que se prorrogue por el tiempo estrictamente indispensable por la autoridad competente según lo previsto en el artículo 4 anterior. La duración de la prórroga no podrá en ningún caso exceder de un año.</a:t>
                      </a:r>
                      <a:endParaRPr lang="es-ES" sz="1000" b="1" dirty="0">
                        <a:solidFill>
                          <a:schemeClr val="tx1"/>
                        </a:solidFill>
                      </a:endParaRPr>
                    </a:p>
                  </a:txBody>
                  <a:tcPr marL="91427" marR="91427" marT="45718" marB="45718" anchor="ctr"/>
                </a:tc>
              </a:tr>
              <a:tr h="461752">
                <a:tc>
                  <a:txBody>
                    <a:bodyPr/>
                    <a:lstStyle/>
                    <a:p>
                      <a:pPr algn="l"/>
                      <a:r>
                        <a:rPr lang="es-ES" sz="1000" b="1" i="0" u="none" strike="noStrike" kern="1200" baseline="0" dirty="0" smtClean="0">
                          <a:solidFill>
                            <a:schemeClr val="dk1"/>
                          </a:solidFill>
                          <a:latin typeface="+mn-lt"/>
                          <a:ea typeface="+mn-ea"/>
                          <a:cs typeface="+mn-cs"/>
                        </a:rPr>
                        <a:t>ART. 6. CONCEPTO DE BOLSA DE VIAJE Y REGLAS PARA SU LIQUIDACIÓN </a:t>
                      </a:r>
                      <a:endParaRPr lang="es-ES" sz="1000" b="1" i="0" u="none" strike="noStrike" kern="1200" baseline="0" dirty="0">
                        <a:solidFill>
                          <a:srgbClr val="FF0000"/>
                        </a:solidFill>
                        <a:latin typeface="+mn-lt"/>
                        <a:ea typeface="+mn-ea"/>
                        <a:cs typeface="+mn-cs"/>
                      </a:endParaRPr>
                    </a:p>
                  </a:txBody>
                  <a:tcPr marL="91427" marR="91427" marT="45718" marB="45718" anchor="ctr"/>
                </a:tc>
              </a:tr>
              <a:tr h="249512">
                <a:tc>
                  <a:txBody>
                    <a:bodyPr/>
                    <a:lstStyle/>
                    <a:p>
                      <a:pPr algn="just"/>
                      <a:r>
                        <a:rPr lang="es-ES" sz="1000" b="0" i="0" u="none" strike="noStrike" kern="1200" baseline="0" dirty="0" smtClean="0">
                          <a:solidFill>
                            <a:schemeClr val="dk1"/>
                          </a:solidFill>
                          <a:latin typeface="+mn-lt"/>
                          <a:ea typeface="+mn-ea"/>
                          <a:cs typeface="+mn-cs"/>
                        </a:rPr>
                        <a:t>5. No obstante lo anterior, las indemnizaciones de gastos que se abonen al personal externo a la universidad cuando este personal forme parte del equipo investigador o del equipo de trabajo de un proyecto de investigación con financiación externa finalista, tendrán la misma consideración que las abonadas a los miembros de la Universidad de Granada.</a:t>
                      </a:r>
                    </a:p>
                    <a:p>
                      <a:pPr algn="just"/>
                      <a:r>
                        <a:rPr lang="es-ES" sz="1000" b="0" i="0" u="none" strike="noStrike" kern="1200" baseline="0" dirty="0" smtClean="0">
                          <a:solidFill>
                            <a:schemeClr val="dk1"/>
                          </a:solidFill>
                          <a:latin typeface="+mn-lt"/>
                          <a:ea typeface="+mn-ea"/>
                          <a:cs typeface="+mn-cs"/>
                        </a:rPr>
                        <a:t>6. No será de aplicable retención de IRPF o IRNR para el personal referido en el párrafo anterior siempre que, además de la documentación justificativa del alojamiento y transporte, se aporte por el mismo la correspondiente comisión de servicio, formalizada por la Institución a la que pertenezca, en la que deberá estar reflejada la actividad de investigación para la que se encuentre comisionado.</a:t>
                      </a:r>
                    </a:p>
                    <a:p>
                      <a:pPr algn="just"/>
                      <a:r>
                        <a:rPr lang="es-ES" sz="1000" b="0" i="0" u="none" strike="noStrike" kern="1200" baseline="0" dirty="0" smtClean="0">
                          <a:solidFill>
                            <a:schemeClr val="dk1"/>
                          </a:solidFill>
                          <a:latin typeface="+mn-lt"/>
                          <a:ea typeface="+mn-ea"/>
                          <a:cs typeface="+mn-cs"/>
                        </a:rPr>
                        <a:t>7. La falta de aportación por el interesado de la comisión de servicio señalada en el punto anterior conllevará, cuando proceda, la aplicación de IRPF o IRNR en las liquidaciones de gastos que sean presentadas para el resarcimiento de los mismos.</a:t>
                      </a:r>
                      <a:endParaRPr lang="es-ES" sz="1000" b="1" i="0" u="none" strike="noStrike" kern="1200" baseline="0" dirty="0">
                        <a:solidFill>
                          <a:srgbClr val="FF0000"/>
                        </a:solidFill>
                        <a:latin typeface="+mn-lt"/>
                        <a:ea typeface="+mn-ea"/>
                        <a:cs typeface="+mn-cs"/>
                      </a:endParaRPr>
                    </a:p>
                  </a:txBody>
                  <a:tcPr marL="91427" marR="91427" marT="45718" marB="45718" anchor="ctr"/>
                </a:tc>
              </a:tr>
            </a:tbl>
          </a:graphicData>
        </a:graphic>
      </p:graphicFrame>
      <p:graphicFrame>
        <p:nvGraphicFramePr>
          <p:cNvPr id="3" name="2 Tabla"/>
          <p:cNvGraphicFramePr>
            <a:graphicFrameLocks noGrp="1"/>
          </p:cNvGraphicFramePr>
          <p:nvPr>
            <p:extLst>
              <p:ext uri="{D42A27DB-BD31-4B8C-83A1-F6EECF244321}">
                <p14:modId xmlns:p14="http://schemas.microsoft.com/office/powerpoint/2010/main" val="1533034006"/>
              </p:ext>
            </p:extLst>
          </p:nvPr>
        </p:nvGraphicFramePr>
        <p:xfrm>
          <a:off x="5760392" y="1835621"/>
          <a:ext cx="3960439" cy="4968552"/>
        </p:xfrm>
        <a:graphic>
          <a:graphicData uri="http://schemas.openxmlformats.org/drawingml/2006/table">
            <a:tbl>
              <a:tblPr firstRow="1" bandRow="1">
                <a:tableStyleId>{5C22544A-7EE6-4342-B048-85BDC9FD1C3A}</a:tableStyleId>
              </a:tblPr>
              <a:tblGrid>
                <a:gridCol w="3960439"/>
              </a:tblGrid>
              <a:tr h="2880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ES" sz="1000" b="1" i="0" u="none" strike="noStrike" kern="1200" baseline="0" dirty="0" smtClean="0">
                          <a:solidFill>
                            <a:schemeClr val="dk1"/>
                          </a:solidFill>
                          <a:latin typeface="+mn-lt"/>
                          <a:ea typeface="+mn-ea"/>
                          <a:cs typeface="+mn-cs"/>
                        </a:rPr>
                        <a:t>ART. 5 BIS. LÍMITE EN TIEMPO DE COMISIÓN DE SERVICIO </a:t>
                      </a:r>
                      <a:r>
                        <a:rPr lang="es-ES" sz="1000" b="1" i="1" u="none" strike="noStrike" kern="1200" baseline="0" dirty="0" smtClean="0">
                          <a:solidFill>
                            <a:srgbClr val="FF0000"/>
                          </a:solidFill>
                          <a:latin typeface="+mn-lt"/>
                          <a:ea typeface="+mn-ea"/>
                          <a:cs typeface="+mn-cs"/>
                        </a:rPr>
                        <a:t>(NEW)</a:t>
                      </a:r>
                      <a:endParaRPr lang="es-ES" sz="1000" b="1" i="0" u="none" strike="noStrike" kern="1200" baseline="0" dirty="0">
                        <a:solidFill>
                          <a:schemeClr val="dk1"/>
                        </a:solidFill>
                        <a:latin typeface="+mn-lt"/>
                        <a:ea typeface="+mn-ea"/>
                        <a:cs typeface="+mn-cs"/>
                      </a:endParaRPr>
                    </a:p>
                  </a:txBody>
                  <a:tcPr marL="91427" marR="91427" marT="45718" marB="45718" anchor="ctr">
                    <a:solidFill>
                      <a:schemeClr val="accent5">
                        <a:lumMod val="20000"/>
                        <a:lumOff val="80000"/>
                      </a:schemeClr>
                    </a:solidFill>
                  </a:tcPr>
                </a:tc>
              </a:tr>
              <a:tr h="864096">
                <a:tc>
                  <a:txBody>
                    <a:bodyPr/>
                    <a:lstStyle/>
                    <a:p>
                      <a:pPr marL="171450" indent="-171450" algn="just">
                        <a:buFontTx/>
                        <a:buChar char="-"/>
                      </a:pPr>
                      <a:r>
                        <a:rPr lang="es-ES" sz="1000" b="0" i="1" u="none" strike="noStrike" kern="1200" baseline="0" dirty="0" smtClean="0">
                          <a:solidFill>
                            <a:schemeClr val="dk1"/>
                          </a:solidFill>
                          <a:latin typeface="+mn-lt"/>
                          <a:ea typeface="+mn-ea"/>
                          <a:cs typeface="+mn-cs"/>
                        </a:rPr>
                        <a:t>“NUEVO</a:t>
                      </a:r>
                      <a:r>
                        <a:rPr lang="es-ES" sz="1000" b="0" i="1" u="none" strike="noStrike" kern="1200" baseline="0" dirty="0" smtClean="0">
                          <a:solidFill>
                            <a:schemeClr val="dk1"/>
                          </a:solidFill>
                          <a:latin typeface="+mn-lt"/>
                          <a:ea typeface="+mn-ea"/>
                          <a:cs typeface="+mn-cs"/>
                        </a:rPr>
                        <a:t>”</a:t>
                      </a:r>
                      <a:endParaRPr lang="es-ES" sz="1000" b="0" i="1" u="none" strike="noStrike" kern="1200" baseline="0" dirty="0" smtClean="0">
                        <a:solidFill>
                          <a:schemeClr val="dk1"/>
                        </a:solidFill>
                        <a:latin typeface="+mn-lt"/>
                        <a:ea typeface="+mn-ea"/>
                        <a:cs typeface="+mn-cs"/>
                      </a:endParaRPr>
                    </a:p>
                    <a:p>
                      <a:pPr marL="171450" indent="-171450" algn="just">
                        <a:buFontTx/>
                        <a:buChar char="-"/>
                      </a:pPr>
                      <a:r>
                        <a:rPr lang="es-ES" sz="1000" b="1" i="0" u="none" strike="noStrike" kern="1200" baseline="0" dirty="0" smtClean="0">
                          <a:solidFill>
                            <a:schemeClr val="dk1"/>
                          </a:solidFill>
                          <a:latin typeface="+mn-lt"/>
                          <a:ea typeface="+mn-ea"/>
                          <a:cs typeface="+mn-cs"/>
                        </a:rPr>
                        <a:t>LAS COMISIONES DE SERVICIO QUE SUPEREN 1 MES EN TERRITORIO NACIONAL Y 3 MESES EN EL EXTRANJERO TENDRÁN LA CONSIDERACIÓN DE RESIDENCIA EVENTUAL (DESDE EL COMIENZO DE LA CS INICIAL)</a:t>
                      </a:r>
                    </a:p>
                    <a:p>
                      <a:pPr marL="0" indent="0" algn="just">
                        <a:buFontTx/>
                        <a:buNone/>
                      </a:pPr>
                      <a:endParaRPr lang="es-ES" sz="1000" b="1" i="0" u="none" strike="noStrike" kern="1200" baseline="0" dirty="0">
                        <a:solidFill>
                          <a:schemeClr val="dk1"/>
                        </a:solidFill>
                        <a:latin typeface="+mn-lt"/>
                        <a:ea typeface="+mn-ea"/>
                        <a:cs typeface="+mn-cs"/>
                      </a:endParaRPr>
                    </a:p>
                  </a:txBody>
                  <a:tcPr marL="91427" marR="91427" marT="45718" marB="45718" anchor="ctr"/>
                </a:tc>
              </a:tr>
              <a:tr h="720080">
                <a:tc>
                  <a:txBody>
                    <a:bodyPr/>
                    <a:lstStyle/>
                    <a:p>
                      <a:pPr marL="171450" indent="-171450" algn="just">
                        <a:buFontTx/>
                        <a:buChar char="-"/>
                      </a:pPr>
                      <a:r>
                        <a:rPr lang="es-ES" sz="1000" b="0" i="1" u="none" strike="noStrike" kern="1200" baseline="0" dirty="0" smtClean="0">
                          <a:solidFill>
                            <a:schemeClr val="dk1"/>
                          </a:solidFill>
                          <a:latin typeface="+mn-lt"/>
                          <a:ea typeface="+mn-ea"/>
                          <a:cs typeface="+mn-cs"/>
                        </a:rPr>
                        <a:t>“NUEVO</a:t>
                      </a:r>
                      <a:r>
                        <a:rPr lang="es-ES" sz="1000" b="0" i="1" u="none" strike="noStrike" kern="1200" baseline="0" dirty="0" smtClean="0">
                          <a:solidFill>
                            <a:schemeClr val="dk1"/>
                          </a:solidFill>
                          <a:latin typeface="+mn-lt"/>
                          <a:ea typeface="+mn-ea"/>
                          <a:cs typeface="+mn-cs"/>
                        </a:rPr>
                        <a:t>” </a:t>
                      </a:r>
                      <a:endParaRPr lang="es-ES" sz="1000" b="0" i="1" u="none" strike="noStrike" kern="1200" baseline="0" dirty="0" smtClean="0">
                        <a:solidFill>
                          <a:schemeClr val="dk1"/>
                        </a:solidFill>
                        <a:latin typeface="+mn-lt"/>
                        <a:ea typeface="+mn-ea"/>
                        <a:cs typeface="+mn-cs"/>
                      </a:endParaRPr>
                    </a:p>
                    <a:p>
                      <a:pPr marL="171450" indent="-171450" algn="just">
                        <a:buFontTx/>
                        <a:buChar char="-"/>
                      </a:pPr>
                      <a:r>
                        <a:rPr lang="es-ES" sz="1000" b="1" dirty="0" smtClean="0">
                          <a:solidFill>
                            <a:schemeClr val="tx1"/>
                          </a:solidFill>
                        </a:rPr>
                        <a:t>LA DURACIÓN</a:t>
                      </a:r>
                      <a:r>
                        <a:rPr lang="es-ES" sz="1000" b="1" baseline="0" dirty="0" smtClean="0">
                          <a:solidFill>
                            <a:schemeClr val="tx1"/>
                          </a:solidFill>
                        </a:rPr>
                        <a:t> </a:t>
                      </a:r>
                      <a:r>
                        <a:rPr lang="es-ES" sz="1000" b="1" dirty="0" smtClean="0">
                          <a:solidFill>
                            <a:schemeClr val="tx1"/>
                          </a:solidFill>
                        </a:rPr>
                        <a:t>MÁXIMA PARA</a:t>
                      </a:r>
                      <a:r>
                        <a:rPr lang="es-ES" sz="1000" b="1" baseline="0" dirty="0" smtClean="0">
                          <a:solidFill>
                            <a:schemeClr val="tx1"/>
                          </a:solidFill>
                        </a:rPr>
                        <a:t> RESIDENCIA EVENTUAL SERÁ DE </a:t>
                      </a:r>
                      <a:r>
                        <a:rPr lang="es-ES" sz="1000" b="1" dirty="0" smtClean="0">
                          <a:solidFill>
                            <a:schemeClr val="tx1"/>
                          </a:solidFill>
                        </a:rPr>
                        <a:t>1 AÑO, SALVO PRÓRROGAS</a:t>
                      </a:r>
                      <a:r>
                        <a:rPr lang="es-ES" sz="1000" b="1" baseline="0" dirty="0" smtClean="0">
                          <a:solidFill>
                            <a:schemeClr val="tx1"/>
                          </a:solidFill>
                        </a:rPr>
                        <a:t> SEGÚN EL ARTÍCULO 4.  ÉSTAS NO PÓDRAN EXCEDER DE UN AÑO</a:t>
                      </a:r>
                    </a:p>
                  </a:txBody>
                  <a:tcPr marL="91427" marR="91427" marT="45718" marB="45718" anchor="ctr"/>
                </a:tc>
              </a:tr>
              <a:tr h="432048">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ES" sz="1000" b="1" i="0" u="none" strike="noStrike" kern="1200" baseline="0" dirty="0" smtClean="0">
                          <a:solidFill>
                            <a:schemeClr val="dk1"/>
                          </a:solidFill>
                          <a:latin typeface="+mn-lt"/>
                          <a:ea typeface="+mn-ea"/>
                          <a:cs typeface="+mn-cs"/>
                        </a:rPr>
                        <a:t>ART. 6. CONCEPTO DE BOLSA DE VIAJE Y REGLAS PARA SU LIQUIDACIÓN </a:t>
                      </a:r>
                      <a:endParaRPr lang="es-ES" sz="1000" b="1" i="0" u="none" strike="noStrike" kern="1200" baseline="0" dirty="0" smtClean="0">
                        <a:solidFill>
                          <a:srgbClr val="FF0000"/>
                        </a:solidFill>
                        <a:latin typeface="+mn-lt"/>
                        <a:ea typeface="+mn-ea"/>
                        <a:cs typeface="+mn-cs"/>
                      </a:endParaRPr>
                    </a:p>
                  </a:txBody>
                  <a:tcPr marL="91427" marR="91427" marT="45718" marB="45718" anchor="ctr"/>
                </a:tc>
              </a:tr>
              <a:tr h="2414352">
                <a:tc>
                  <a:txBody>
                    <a:bodyPr/>
                    <a:lstStyle/>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s-ES" sz="1000" b="0" i="1" u="none" strike="noStrike" kern="1200" baseline="0" dirty="0" smtClean="0">
                          <a:solidFill>
                            <a:schemeClr val="dk1"/>
                          </a:solidFill>
                          <a:latin typeface="+mn-lt"/>
                          <a:ea typeface="+mn-ea"/>
                          <a:cs typeface="+mn-cs"/>
                        </a:rPr>
                        <a:t>“NUEVOS</a:t>
                      </a:r>
                      <a:r>
                        <a:rPr lang="es-ES" sz="1000" b="0" i="1" u="none" strike="noStrike" kern="1200" baseline="0" dirty="0" smtClean="0">
                          <a:solidFill>
                            <a:schemeClr val="dk1"/>
                          </a:solidFill>
                          <a:latin typeface="+mn-lt"/>
                          <a:ea typeface="+mn-ea"/>
                          <a:cs typeface="+mn-cs"/>
                        </a:rPr>
                        <a:t>” </a:t>
                      </a:r>
                      <a:endParaRPr lang="es-ES" sz="1000" b="0" i="0" u="none" strike="noStrike" kern="1200" baseline="0" dirty="0" smtClean="0">
                        <a:solidFill>
                          <a:schemeClr val="dk1"/>
                        </a:solidFill>
                        <a:latin typeface="+mn-lt"/>
                        <a:ea typeface="+mn-ea"/>
                        <a:cs typeface="+mn-cs"/>
                      </a:endParaRPr>
                    </a:p>
                    <a:p>
                      <a:pPr marL="0" indent="0" algn="just">
                        <a:buFontTx/>
                        <a:buNone/>
                      </a:pPr>
                      <a:endParaRPr lang="es-ES" sz="1000" b="0" i="0" u="none" strike="noStrike" kern="1200" baseline="0" dirty="0" smtClean="0">
                        <a:solidFill>
                          <a:schemeClr val="dk1"/>
                        </a:solidFill>
                        <a:latin typeface="+mn-lt"/>
                        <a:ea typeface="+mn-ea"/>
                        <a:cs typeface="+mn-cs"/>
                      </a:endParaRPr>
                    </a:p>
                    <a:p>
                      <a:pPr marL="171450" indent="-171450" algn="just">
                        <a:buFontTx/>
                        <a:buChar char="-"/>
                      </a:pPr>
                      <a:r>
                        <a:rPr lang="es-ES" sz="1000" b="0" i="0" u="none" strike="noStrike" kern="1200" baseline="0" dirty="0" smtClean="0">
                          <a:solidFill>
                            <a:schemeClr val="dk1"/>
                          </a:solidFill>
                          <a:latin typeface="+mn-lt"/>
                          <a:ea typeface="+mn-ea"/>
                          <a:cs typeface="+mn-cs"/>
                        </a:rPr>
                        <a:t>BOLSAS DE VIAJE DE PERSONAL QUE FORME PARTE DEL EQUIPO INVESTIGADOR O DE TRABAJO DE UN PROYECTO DE INVESTIGACIÓN CON FINANCIACIÓN EXTERNA FINALISTA TENDRÁN LA MISMA CONSIDERACIÓN QUE EL PERSONAL DE LA </a:t>
                      </a:r>
                      <a:r>
                        <a:rPr lang="es-ES" sz="1000" b="0" i="0" u="none" strike="noStrike" kern="1200" baseline="0" dirty="0" smtClean="0">
                          <a:solidFill>
                            <a:schemeClr val="dk1"/>
                          </a:solidFill>
                          <a:latin typeface="+mn-lt"/>
                          <a:ea typeface="+mn-ea"/>
                          <a:cs typeface="+mn-cs"/>
                        </a:rPr>
                        <a:t>UGR</a:t>
                      </a:r>
                      <a:endParaRPr lang="es-ES" sz="1000" b="0" i="0" u="none" strike="noStrike" kern="1200" baseline="0" dirty="0" smtClean="0">
                        <a:solidFill>
                          <a:schemeClr val="dk1"/>
                        </a:solidFill>
                        <a:latin typeface="+mn-lt"/>
                        <a:ea typeface="+mn-ea"/>
                        <a:cs typeface="+mn-cs"/>
                      </a:endParaRPr>
                    </a:p>
                    <a:p>
                      <a:pPr marL="171450" indent="-171450" algn="just">
                        <a:buFontTx/>
                        <a:buChar char="-"/>
                      </a:pPr>
                      <a:endParaRPr lang="es-ES" sz="1000" b="0" i="0" u="none" strike="noStrike" kern="1200" baseline="0" dirty="0" smtClean="0">
                        <a:solidFill>
                          <a:schemeClr val="dk1"/>
                        </a:solidFill>
                        <a:latin typeface="+mn-lt"/>
                        <a:ea typeface="+mn-ea"/>
                        <a:cs typeface="+mn-cs"/>
                      </a:endParaRPr>
                    </a:p>
                    <a:p>
                      <a:pPr marL="171450" indent="-171450" algn="just">
                        <a:buFontTx/>
                        <a:buChar char="-"/>
                      </a:pPr>
                      <a:r>
                        <a:rPr lang="es-ES" sz="1000" b="0" i="0" u="none" strike="noStrike" kern="1200" baseline="0" dirty="0" smtClean="0">
                          <a:solidFill>
                            <a:schemeClr val="dk1"/>
                          </a:solidFill>
                          <a:latin typeface="+mn-lt"/>
                          <a:ea typeface="+mn-ea"/>
                          <a:cs typeface="+mn-cs"/>
                        </a:rPr>
                        <a:t>NO SE LE APLICARÁ RETENCIÓN DE IRPF O IRNR SIEMPRE Y CUANDO APORTEN LA COMISIÓN DE SERVICIO DE LA INSTITUCIÓN A LA QUE PERTENEZCAN DEBIDAMENTE </a:t>
                      </a:r>
                      <a:r>
                        <a:rPr lang="es-ES" sz="1000" b="0" i="0" u="none" strike="noStrike" kern="1200" baseline="0" dirty="0" smtClean="0">
                          <a:solidFill>
                            <a:schemeClr val="dk1"/>
                          </a:solidFill>
                          <a:latin typeface="+mn-lt"/>
                          <a:ea typeface="+mn-ea"/>
                          <a:cs typeface="+mn-cs"/>
                        </a:rPr>
                        <a:t>FORMALIZADA</a:t>
                      </a:r>
                      <a:endParaRPr lang="es-ES" sz="1000" b="0" i="0" u="none" strike="noStrike" kern="1200" baseline="0" dirty="0" smtClean="0">
                        <a:solidFill>
                          <a:schemeClr val="dk1"/>
                        </a:solidFill>
                        <a:latin typeface="+mn-lt"/>
                        <a:ea typeface="+mn-ea"/>
                        <a:cs typeface="+mn-cs"/>
                      </a:endParaRPr>
                    </a:p>
                    <a:p>
                      <a:pPr marL="0" indent="0" algn="just">
                        <a:buFontTx/>
                        <a:buNone/>
                      </a:pPr>
                      <a:endParaRPr lang="es-ES" sz="1000" b="0" i="0" u="none" strike="noStrike" kern="1200" baseline="0" dirty="0" smtClean="0">
                        <a:solidFill>
                          <a:schemeClr val="dk1"/>
                        </a:solidFill>
                        <a:latin typeface="+mn-lt"/>
                        <a:ea typeface="+mn-ea"/>
                        <a:cs typeface="+mn-cs"/>
                      </a:endParaRPr>
                    </a:p>
                    <a:p>
                      <a:pPr marL="171450" indent="-171450" algn="just">
                        <a:buFontTx/>
                        <a:buChar char="-"/>
                      </a:pPr>
                      <a:r>
                        <a:rPr lang="es-ES" sz="1000" b="0" i="0" u="none" strike="noStrike" kern="1200" baseline="0" dirty="0" smtClean="0">
                          <a:solidFill>
                            <a:schemeClr val="dk1"/>
                          </a:solidFill>
                          <a:latin typeface="+mn-lt"/>
                          <a:ea typeface="+mn-ea"/>
                          <a:cs typeface="+mn-cs"/>
                        </a:rPr>
                        <a:t>LA FALTA DE APORTACIÓN DE DICHO DOCUMENTO CONLLEVARÁ LA APLICACIÓN DE IRPF O IRNR</a:t>
                      </a:r>
                    </a:p>
                  </a:txBody>
                  <a:tcPr marL="91427" marR="91427" marT="45710" marB="45710" anchor="ctr"/>
                </a:tc>
              </a:tr>
            </a:tbl>
          </a:graphicData>
        </a:graphic>
      </p:graphicFrame>
    </p:spTree>
    <p:extLst>
      <p:ext uri="{BB962C8B-B14F-4D97-AF65-F5344CB8AC3E}">
        <p14:creationId xmlns:p14="http://schemas.microsoft.com/office/powerpoint/2010/main" val="24205177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1"/>
          <p:cNvSpPr>
            <a:spLocks noGrp="1" noChangeArrowheads="1"/>
          </p:cNvSpPr>
          <p:nvPr>
            <p:ph type="title"/>
          </p:nvPr>
        </p:nvSpPr>
        <p:spPr>
          <a:xfrm>
            <a:off x="2019300" y="157163"/>
            <a:ext cx="7700963" cy="706437"/>
          </a:xfrm>
        </p:spPr>
        <p:txBody>
          <a:bodyPr/>
          <a:lstStyle/>
          <a:p>
            <a:pPr eaLnBrk="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s-ES" altLang="es-ES" sz="2000" b="1" dirty="0"/>
              <a:t>BASES DE EJECUCIÓN DEL PRESUPUESTO 2018</a:t>
            </a:r>
            <a:endParaRPr lang="es-ES" sz="2000" dirty="0" smtClean="0"/>
          </a:p>
        </p:txBody>
      </p:sp>
      <p:sp>
        <p:nvSpPr>
          <p:cNvPr id="7" name="Rectangle 2"/>
          <p:cNvSpPr txBox="1">
            <a:spLocks noChangeArrowheads="1"/>
          </p:cNvSpPr>
          <p:nvPr/>
        </p:nvSpPr>
        <p:spPr bwMode="auto">
          <a:xfrm>
            <a:off x="1295400" y="1077913"/>
            <a:ext cx="8135938" cy="50800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txBody>
          <a:bodyPr lIns="0" tIns="28440" rIns="0" bIns="0"/>
          <a:lstStyle>
            <a:lvl1pPr marL="342900" indent="-342900" algn="l" defTabSz="449263" rtl="0" eaLnBrk="0" fontAlgn="base" hangingPunct="0">
              <a:lnSpc>
                <a:spcPct val="93000"/>
              </a:lnSpc>
              <a:spcBef>
                <a:spcPts val="1425"/>
              </a:spcBef>
              <a:spcAft>
                <a:spcPct val="0"/>
              </a:spcAft>
              <a:buClr>
                <a:srgbClr val="000000"/>
              </a:buClr>
              <a:buSzPct val="100000"/>
              <a:buFont typeface="Times New Roman" pitchFamily="18" charset="0"/>
              <a:defRPr sz="2800">
                <a:solidFill>
                  <a:srgbClr val="808080"/>
                </a:solidFill>
                <a:latin typeface="+mn-lt"/>
                <a:ea typeface="+mn-ea"/>
                <a:cs typeface="+mn-cs"/>
              </a:defRPr>
            </a:lvl1pPr>
            <a:lvl2pPr marL="742950" indent="-285750" algn="l" defTabSz="449263" rtl="0" eaLnBrk="0" fontAlgn="base" hangingPunct="0">
              <a:lnSpc>
                <a:spcPct val="93000"/>
              </a:lnSpc>
              <a:spcBef>
                <a:spcPts val="1138"/>
              </a:spcBef>
              <a:spcAft>
                <a:spcPct val="0"/>
              </a:spcAft>
              <a:buClr>
                <a:srgbClr val="000000"/>
              </a:buClr>
              <a:buSzPct val="100000"/>
              <a:buFont typeface="Times New Roman" pitchFamily="18" charset="0"/>
              <a:defRPr sz="2600">
                <a:solidFill>
                  <a:srgbClr val="808080"/>
                </a:solidFill>
                <a:latin typeface="+mn-lt"/>
                <a:ea typeface="+mn-ea"/>
                <a:cs typeface="+mn-cs"/>
              </a:defRPr>
            </a:lvl2pPr>
            <a:lvl3pPr marL="1143000" indent="-228600" algn="l" defTabSz="449263" rtl="0" eaLnBrk="0" fontAlgn="base" hangingPunct="0">
              <a:lnSpc>
                <a:spcPct val="93000"/>
              </a:lnSpc>
              <a:spcBef>
                <a:spcPts val="850"/>
              </a:spcBef>
              <a:spcAft>
                <a:spcPct val="0"/>
              </a:spcAft>
              <a:buClr>
                <a:srgbClr val="000000"/>
              </a:buClr>
              <a:buSzPct val="100000"/>
              <a:buFont typeface="Times New Roman" pitchFamily="18" charset="0"/>
              <a:defRPr sz="2400">
                <a:solidFill>
                  <a:srgbClr val="808080"/>
                </a:solidFill>
                <a:latin typeface="+mn-lt"/>
                <a:ea typeface="+mn-ea"/>
                <a:cs typeface="+mn-cs"/>
              </a:defRPr>
            </a:lvl3pPr>
            <a:lvl4pPr marL="1600200" indent="-228600" algn="l" defTabSz="449263" rtl="0" eaLnBrk="0" fontAlgn="base" hangingPunct="0">
              <a:lnSpc>
                <a:spcPct val="93000"/>
              </a:lnSpc>
              <a:spcBef>
                <a:spcPts val="575"/>
              </a:spcBef>
              <a:spcAft>
                <a:spcPct val="0"/>
              </a:spcAft>
              <a:buClr>
                <a:srgbClr val="000000"/>
              </a:buClr>
              <a:buSzPct val="100000"/>
              <a:buFont typeface="Times New Roman" pitchFamily="18" charset="0"/>
              <a:defRPr sz="2400">
                <a:solidFill>
                  <a:srgbClr val="808080"/>
                </a:solidFill>
                <a:latin typeface="+mn-lt"/>
                <a:ea typeface="+mn-ea"/>
                <a:cs typeface="+mn-cs"/>
              </a:defRPr>
            </a:lvl4pPr>
            <a:lvl5pPr marL="2057400" indent="-228600" algn="l" defTabSz="449263" rtl="0" eaLnBrk="0" fontAlgn="base" hangingPunct="0">
              <a:lnSpc>
                <a:spcPct val="93000"/>
              </a:lnSpc>
              <a:spcBef>
                <a:spcPts val="288"/>
              </a:spcBef>
              <a:spcAft>
                <a:spcPct val="0"/>
              </a:spcAft>
              <a:buClr>
                <a:srgbClr val="000000"/>
              </a:buClr>
              <a:buSzPct val="100000"/>
              <a:buFont typeface="Times New Roman" pitchFamily="18" charset="0"/>
              <a:defRPr sz="2000">
                <a:solidFill>
                  <a:srgbClr val="808080"/>
                </a:solidFill>
                <a:latin typeface="+mn-lt"/>
                <a:ea typeface="+mn-ea"/>
                <a:cs typeface="+mn-cs"/>
              </a:defRPr>
            </a:lvl5pPr>
            <a:lvl6pPr marL="25146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6pPr>
            <a:lvl7pPr marL="29718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7pPr>
            <a:lvl8pPr marL="34290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8pPr>
            <a:lvl9pPr marL="3886200" indent="-228600" algn="l" defTabSz="449263" rtl="0" fontAlgn="base" hangingPunct="0">
              <a:lnSpc>
                <a:spcPct val="93000"/>
              </a:lnSpc>
              <a:spcBef>
                <a:spcPts val="288"/>
              </a:spcBef>
              <a:spcAft>
                <a:spcPct val="0"/>
              </a:spcAft>
              <a:buClr>
                <a:srgbClr val="000000"/>
              </a:buClr>
              <a:buSzPct val="100000"/>
              <a:buFont typeface="Times New Roman" pitchFamily="16" charset="0"/>
              <a:defRPr sz="2000">
                <a:solidFill>
                  <a:srgbClr val="808080"/>
                </a:solidFill>
                <a:latin typeface="+mn-lt"/>
                <a:ea typeface="+mn-ea"/>
                <a:cs typeface="+mn-cs"/>
              </a:defRPr>
            </a:lvl9pPr>
          </a:lstStyle>
          <a:p>
            <a:pPr marL="0" indent="0">
              <a:defRPr/>
            </a:pPr>
            <a:r>
              <a:rPr lang="es-ES" altLang="es-ES" sz="1400" b="1" dirty="0">
                <a:solidFill>
                  <a:schemeClr val="accent1">
                    <a:lumMod val="50000"/>
                  </a:schemeClr>
                </a:solidFill>
              </a:rPr>
              <a:t>NORMAS PARA LA LIQUIDACIÓN Y TRAMITACIÓN DE </a:t>
            </a:r>
            <a:r>
              <a:rPr lang="es-ES" altLang="es-ES" sz="1400" b="1" dirty="0" smtClean="0">
                <a:solidFill>
                  <a:schemeClr val="accent1">
                    <a:lumMod val="50000"/>
                  </a:schemeClr>
                </a:solidFill>
              </a:rPr>
              <a:t>INDEMNIZACIONES</a:t>
            </a:r>
            <a:r>
              <a:rPr lang="es-ES" altLang="es-ES" sz="1400" b="1" dirty="0">
                <a:solidFill>
                  <a:schemeClr val="accent1">
                    <a:lumMod val="50000"/>
                  </a:schemeClr>
                </a:solidFill>
              </a:rPr>
              <a:t>: </a:t>
            </a:r>
            <a:r>
              <a:rPr lang="es-ES" altLang="es-ES" sz="1400" dirty="0">
                <a:solidFill>
                  <a:schemeClr val="accent1">
                    <a:lumMod val="50000"/>
                  </a:schemeClr>
                </a:solidFill>
              </a:rPr>
              <a:t>POR RAZÓN DEL SERVICIO Y GASTOS POR DESPLAZAMIENTO Y ESTANCIA DE PERSONAL EXTERNO</a:t>
            </a:r>
            <a:endParaRPr lang="es-ES" altLang="es-ES" sz="1400" kern="0" dirty="0">
              <a:solidFill>
                <a:schemeClr val="accent1">
                  <a:lumMod val="50000"/>
                </a:schemeClr>
              </a:solidFill>
            </a:endParaRPr>
          </a:p>
        </p:txBody>
      </p:sp>
      <p:graphicFrame>
        <p:nvGraphicFramePr>
          <p:cNvPr id="2" name="1 Tabla"/>
          <p:cNvGraphicFramePr>
            <a:graphicFrameLocks noGrp="1"/>
          </p:cNvGraphicFramePr>
          <p:nvPr>
            <p:extLst>
              <p:ext uri="{D42A27DB-BD31-4B8C-83A1-F6EECF244321}">
                <p14:modId xmlns:p14="http://schemas.microsoft.com/office/powerpoint/2010/main" val="2772630181"/>
              </p:ext>
            </p:extLst>
          </p:nvPr>
        </p:nvGraphicFramePr>
        <p:xfrm>
          <a:off x="1295400" y="1907629"/>
          <a:ext cx="4176960" cy="4183137"/>
        </p:xfrm>
        <a:graphic>
          <a:graphicData uri="http://schemas.openxmlformats.org/drawingml/2006/table">
            <a:tbl>
              <a:tblPr firstRow="1" bandRow="1">
                <a:tableStyleId>{5C22544A-7EE6-4342-B048-85BDC9FD1C3A}</a:tableStyleId>
              </a:tblPr>
              <a:tblGrid>
                <a:gridCol w="4176960"/>
              </a:tblGrid>
              <a:tr h="360040">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ES" sz="1000" b="1" i="0" u="none" strike="noStrike" kern="1200" baseline="0" dirty="0" smtClean="0">
                          <a:solidFill>
                            <a:schemeClr val="dk1"/>
                          </a:solidFill>
                          <a:latin typeface="+mn-lt"/>
                          <a:ea typeface="+mn-ea"/>
                          <a:cs typeface="+mn-cs"/>
                        </a:rPr>
                        <a:t>ART. 7. CONCEPTO DE LAS DISTINTAS CLASES DE INDEMNIZACIONES</a:t>
                      </a:r>
                      <a:endParaRPr lang="es-ES" sz="1000" b="1" i="0" u="none" strike="noStrike" kern="1200" baseline="0" dirty="0">
                        <a:solidFill>
                          <a:schemeClr val="dk1"/>
                        </a:solidFill>
                        <a:latin typeface="+mn-lt"/>
                        <a:ea typeface="+mn-ea"/>
                        <a:cs typeface="+mn-cs"/>
                      </a:endParaRPr>
                    </a:p>
                  </a:txBody>
                  <a:tcPr marL="91427" marR="91427" marT="45700" marB="45700" anchor="ctr">
                    <a:solidFill>
                      <a:schemeClr val="accent5">
                        <a:lumMod val="20000"/>
                        <a:lumOff val="80000"/>
                      </a:schemeClr>
                    </a:solidFill>
                  </a:tcPr>
                </a:tc>
              </a:tr>
              <a:tr h="1008112">
                <a:tc>
                  <a:txBody>
                    <a:bodyPr/>
                    <a:lstStyle/>
                    <a:p>
                      <a:pPr algn="just"/>
                      <a:r>
                        <a:rPr lang="es-ES" sz="1000" b="0" i="0" u="none" strike="noStrike" kern="1200" baseline="0" dirty="0" smtClean="0">
                          <a:solidFill>
                            <a:schemeClr val="dk1"/>
                          </a:solidFill>
                          <a:latin typeface="+mn-lt"/>
                          <a:ea typeface="+mn-ea"/>
                          <a:cs typeface="+mn-cs"/>
                        </a:rPr>
                        <a:t>1. Las indemnizaciones por razón de servicio se clasifican en dieta, gastos de viaje e indemnización de residencia eventual. </a:t>
                      </a:r>
                      <a:endParaRPr lang="es-ES" sz="1000" b="0" i="0" u="none" strike="noStrike" kern="1200" baseline="0" dirty="0">
                        <a:solidFill>
                          <a:schemeClr val="dk1"/>
                        </a:solidFill>
                        <a:latin typeface="+mn-lt"/>
                        <a:ea typeface="+mn-ea"/>
                        <a:cs typeface="+mn-cs"/>
                      </a:endParaRPr>
                    </a:p>
                  </a:txBody>
                  <a:tcPr marL="91427" marR="91427" marT="45700" marB="45700" anchor="ctr"/>
                </a:tc>
              </a:tr>
              <a:tr h="899944">
                <a:tc>
                  <a:txBody>
                    <a:bodyPr/>
                    <a:lstStyle/>
                    <a:p>
                      <a:pPr algn="just"/>
                      <a:r>
                        <a:rPr lang="es-ES" sz="1000" b="0" i="0" u="none" strike="noStrike" kern="1200" baseline="0" dirty="0" smtClean="0">
                          <a:solidFill>
                            <a:schemeClr val="dk1"/>
                          </a:solidFill>
                          <a:latin typeface="+mn-lt"/>
                          <a:ea typeface="+mn-ea"/>
                          <a:cs typeface="+mn-cs"/>
                        </a:rPr>
                        <a:t>2. Dieta: es la cantidad que se devenga diariamente para satisfacer los gastos que origina la estancia del personal que se encuentra en comisión de servicio, en los casos previstos en el artículo 3 de las presentes normas.</a:t>
                      </a:r>
                    </a:p>
                  </a:txBody>
                  <a:tcPr marL="91427" marR="91427" marT="45700" marB="45700" anchor="ctr"/>
                </a:tc>
              </a:tr>
              <a:tr h="788065">
                <a:tc>
                  <a:txBody>
                    <a:bodyPr/>
                    <a:lstStyle/>
                    <a:p>
                      <a:pPr algn="just"/>
                      <a:r>
                        <a:rPr lang="es-ES" sz="1000" b="0" i="0" u="none" strike="noStrike" kern="1200" baseline="0" dirty="0" smtClean="0">
                          <a:solidFill>
                            <a:schemeClr val="dk1"/>
                          </a:solidFill>
                          <a:latin typeface="+mn-lt"/>
                          <a:ea typeface="+mn-ea"/>
                          <a:cs typeface="+mn-cs"/>
                        </a:rPr>
                        <a:t>3</a:t>
                      </a:r>
                      <a:r>
                        <a:rPr lang="es-ES" sz="1000" b="0" i="0" u="none" strike="noStrike" kern="1200" baseline="0" dirty="0" smtClean="0">
                          <a:solidFill>
                            <a:schemeClr val="dk1"/>
                          </a:solidFill>
                          <a:latin typeface="+mn-lt"/>
                          <a:ea typeface="+mn-ea"/>
                          <a:cs typeface="+mn-cs"/>
                        </a:rPr>
                        <a:t>. La dieta puede hallarse compuesta por</a:t>
                      </a:r>
                      <a:r>
                        <a:rPr lang="es-ES" sz="1000" b="0" i="0" u="none" strike="noStrike" kern="1200" baseline="0" dirty="0" smtClean="0">
                          <a:solidFill>
                            <a:schemeClr val="dk1"/>
                          </a:solidFill>
                          <a:latin typeface="+mn-lt"/>
                          <a:ea typeface="+mn-ea"/>
                          <a:cs typeface="+mn-cs"/>
                        </a:rPr>
                        <a:t>:</a:t>
                      </a:r>
                    </a:p>
                    <a:p>
                      <a:pPr algn="just"/>
                      <a:endParaRPr lang="es-ES" sz="1000" b="0" i="0" u="none" strike="noStrike" kern="1200" baseline="0" dirty="0" smtClean="0">
                        <a:solidFill>
                          <a:schemeClr val="dk1"/>
                        </a:solidFill>
                        <a:latin typeface="+mn-lt"/>
                        <a:ea typeface="+mn-ea"/>
                        <a:cs typeface="+mn-cs"/>
                      </a:endParaRPr>
                    </a:p>
                    <a:p>
                      <a:pPr marL="171450" indent="-171450" algn="just">
                        <a:buFontTx/>
                        <a:buChar char="-"/>
                      </a:pPr>
                      <a:r>
                        <a:rPr lang="es-ES" sz="1000" b="0" i="0" u="none" strike="noStrike" kern="1200" baseline="0" dirty="0" smtClean="0">
                          <a:solidFill>
                            <a:schemeClr val="dk1"/>
                          </a:solidFill>
                          <a:latin typeface="+mn-lt"/>
                          <a:ea typeface="+mn-ea"/>
                          <a:cs typeface="+mn-cs"/>
                        </a:rPr>
                        <a:t>Gastos </a:t>
                      </a:r>
                      <a:r>
                        <a:rPr lang="es-ES" sz="1000" b="0" i="0" u="none" strike="noStrike" kern="1200" baseline="0" dirty="0" smtClean="0">
                          <a:solidFill>
                            <a:schemeClr val="dk1"/>
                          </a:solidFill>
                          <a:latin typeface="+mn-lt"/>
                          <a:ea typeface="+mn-ea"/>
                          <a:cs typeface="+mn-cs"/>
                        </a:rPr>
                        <a:t>de alojamiento</a:t>
                      </a:r>
                    </a:p>
                    <a:p>
                      <a:pPr marL="171450" indent="-171450" algn="just">
                        <a:buFontTx/>
                        <a:buChar char="-"/>
                      </a:pPr>
                      <a:r>
                        <a:rPr lang="es-ES" sz="1000" b="0" i="0" u="none" strike="noStrike" kern="1200" baseline="0" dirty="0" smtClean="0">
                          <a:solidFill>
                            <a:schemeClr val="dk1"/>
                          </a:solidFill>
                          <a:latin typeface="+mn-lt"/>
                          <a:ea typeface="+mn-ea"/>
                          <a:cs typeface="+mn-cs"/>
                        </a:rPr>
                        <a:t>Gastos de manutención</a:t>
                      </a:r>
                    </a:p>
                  </a:txBody>
                  <a:tcPr marL="91427" marR="91427" marT="45700" marB="45700" anchor="ctr"/>
                </a:tc>
              </a:tr>
              <a:tr h="1090816">
                <a:tc>
                  <a:txBody>
                    <a:bodyPr/>
                    <a:lstStyle/>
                    <a:p>
                      <a:pPr algn="just"/>
                      <a:r>
                        <a:rPr lang="es-ES" sz="1000" b="0" i="0" u="none" strike="noStrike" kern="1200" baseline="0" dirty="0" smtClean="0">
                          <a:solidFill>
                            <a:schemeClr val="dk1"/>
                          </a:solidFill>
                          <a:latin typeface="+mn-lt"/>
                          <a:ea typeface="+mn-ea"/>
                          <a:cs typeface="+mn-cs"/>
                        </a:rPr>
                        <a:t>4. Indemnización de residencia eventual: es la cantidad que se devenga diariamente para satisfacer los gastos que origina la estancia fuera de la residencia oficial en el caso previstos en el artículo 5 bis.</a:t>
                      </a:r>
                      <a:endParaRPr lang="es-ES" sz="1000" b="0" i="0" u="none" strike="noStrike" kern="1200" baseline="0" dirty="0">
                        <a:solidFill>
                          <a:schemeClr val="dk1"/>
                        </a:solidFill>
                        <a:latin typeface="+mn-lt"/>
                        <a:ea typeface="+mn-ea"/>
                        <a:cs typeface="+mn-cs"/>
                      </a:endParaRPr>
                    </a:p>
                  </a:txBody>
                  <a:tcPr marL="91427" marR="91427" marT="45700" marB="45700" anchor="ctr"/>
                </a:tc>
              </a:tr>
            </a:tbl>
          </a:graphicData>
        </a:graphic>
      </p:graphicFrame>
      <p:graphicFrame>
        <p:nvGraphicFramePr>
          <p:cNvPr id="3" name="2 Tabla"/>
          <p:cNvGraphicFramePr>
            <a:graphicFrameLocks noGrp="1"/>
          </p:cNvGraphicFramePr>
          <p:nvPr>
            <p:extLst>
              <p:ext uri="{D42A27DB-BD31-4B8C-83A1-F6EECF244321}">
                <p14:modId xmlns:p14="http://schemas.microsoft.com/office/powerpoint/2010/main" val="1882179022"/>
              </p:ext>
            </p:extLst>
          </p:nvPr>
        </p:nvGraphicFramePr>
        <p:xfrm>
          <a:off x="5688384" y="1907629"/>
          <a:ext cx="3816424" cy="4251860"/>
        </p:xfrm>
        <a:graphic>
          <a:graphicData uri="http://schemas.openxmlformats.org/drawingml/2006/table">
            <a:tbl>
              <a:tblPr firstRow="1" bandRow="1">
                <a:tableStyleId>{5C22544A-7EE6-4342-B048-85BDC9FD1C3A}</a:tableStyleId>
              </a:tblPr>
              <a:tblGrid>
                <a:gridCol w="3816424"/>
              </a:tblGrid>
              <a:tr h="360040">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s-ES" sz="1000" b="1" i="0" u="none" strike="noStrike" kern="1200" baseline="0" dirty="0" smtClean="0">
                          <a:solidFill>
                            <a:schemeClr val="dk1"/>
                          </a:solidFill>
                          <a:latin typeface="+mn-lt"/>
                          <a:ea typeface="+mn-ea"/>
                          <a:cs typeface="+mn-cs"/>
                        </a:rPr>
                        <a:t>ART. 7. CONCEPTO DE LAS DISTINTAS CLASES DE INDEMNIZACIONES</a:t>
                      </a:r>
                      <a:endParaRPr lang="es-ES" sz="1000" b="1" i="0" u="none" strike="noStrike" kern="1200" baseline="0" dirty="0">
                        <a:solidFill>
                          <a:schemeClr val="dk1"/>
                        </a:solidFill>
                        <a:latin typeface="+mn-lt"/>
                        <a:ea typeface="+mn-ea"/>
                        <a:cs typeface="+mn-cs"/>
                      </a:endParaRPr>
                    </a:p>
                  </a:txBody>
                  <a:tcPr marL="91427" marR="91427" marT="45710" marB="45710" anchor="ctr">
                    <a:solidFill>
                      <a:schemeClr val="accent5">
                        <a:lumMod val="20000"/>
                        <a:lumOff val="80000"/>
                      </a:schemeClr>
                    </a:solidFill>
                  </a:tcPr>
                </a:tc>
              </a:tr>
              <a:tr h="819532">
                <a:tc>
                  <a:txBody>
                    <a:bodyPr/>
                    <a:lstStyle/>
                    <a:p>
                      <a:pPr marL="171450" indent="-171450" algn="just">
                        <a:buFontTx/>
                        <a:buChar char="-"/>
                      </a:pPr>
                      <a:r>
                        <a:rPr lang="es-ES" sz="1000" b="0" i="1" u="none" strike="noStrike" kern="1200" baseline="0" dirty="0" smtClean="0">
                          <a:solidFill>
                            <a:schemeClr val="tx1"/>
                          </a:solidFill>
                          <a:latin typeface="+mn-lt"/>
                          <a:ea typeface="+mn-ea"/>
                          <a:cs typeface="+mn-cs"/>
                        </a:rPr>
                        <a:t>“NUEVA REDACCIÓN DEL PUNTO DEL ARTÍCULO, MÁS COMPLETA”</a:t>
                      </a:r>
                    </a:p>
                    <a:p>
                      <a:pPr marL="0" indent="0" algn="just">
                        <a:buFontTx/>
                        <a:buNone/>
                      </a:pPr>
                      <a:endParaRPr lang="es-ES" sz="1000" b="0" i="1" u="none" strike="noStrike" kern="1200" baseline="0" dirty="0" smtClean="0">
                        <a:solidFill>
                          <a:schemeClr val="tx1"/>
                        </a:solidFill>
                        <a:latin typeface="+mn-lt"/>
                        <a:ea typeface="+mn-ea"/>
                        <a:cs typeface="+mn-cs"/>
                      </a:endParaRPr>
                    </a:p>
                    <a:p>
                      <a:pPr marL="171450" indent="-171450" algn="just">
                        <a:buFontTx/>
                        <a:buChar char="-"/>
                      </a:pPr>
                      <a:r>
                        <a:rPr lang="es-ES" sz="1000" b="0" i="0" u="none" strike="noStrike" kern="1200" baseline="0" dirty="0" smtClean="0">
                          <a:solidFill>
                            <a:schemeClr val="tx1"/>
                          </a:solidFill>
                          <a:latin typeface="+mn-lt"/>
                          <a:ea typeface="+mn-ea"/>
                          <a:cs typeface="+mn-cs"/>
                        </a:rPr>
                        <a:t>LAS INDEMNIZACIONES POR RAZÓN DEL SERVICIO SE CLASIFICAN EN: DIETAS, GASTOS DE VIAJE E INDEMNIZACIÓN POR RESIDENCIA </a:t>
                      </a:r>
                      <a:r>
                        <a:rPr lang="es-ES" sz="1000" b="0" i="0" u="none" strike="noStrike" kern="1200" baseline="0" dirty="0" smtClean="0">
                          <a:solidFill>
                            <a:schemeClr val="tx1"/>
                          </a:solidFill>
                          <a:latin typeface="+mn-lt"/>
                          <a:ea typeface="+mn-ea"/>
                          <a:cs typeface="+mn-cs"/>
                        </a:rPr>
                        <a:t>EVENTUAL</a:t>
                      </a:r>
                      <a:endParaRPr lang="es-ES" sz="1000" b="0" i="0" u="none" strike="noStrike" kern="1200" baseline="0" dirty="0" smtClean="0">
                        <a:solidFill>
                          <a:schemeClr val="tx1"/>
                        </a:solidFill>
                        <a:latin typeface="+mn-lt"/>
                        <a:ea typeface="+mn-ea"/>
                        <a:cs typeface="+mn-cs"/>
                      </a:endParaRPr>
                    </a:p>
                  </a:txBody>
                  <a:tcPr marL="91427" marR="91427" marT="45710" marB="45710" anchor="ctr"/>
                </a:tc>
              </a:tr>
              <a:tr h="792088">
                <a:tc>
                  <a:txBody>
                    <a:bodyPr/>
                    <a:lstStyle/>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s-ES" sz="1000" b="0" baseline="0" dirty="0" smtClean="0">
                          <a:solidFill>
                            <a:schemeClr val="tx1"/>
                          </a:solidFill>
                        </a:rPr>
                        <a:t>DIETA: CANTIDAD DE DEVENGO DIARIO PARA SATISFACER LOS GASTOS QUE ORIGINA LA ESTANCIA DEL PERSONAL QUE SE ENCUENTRA EN COMISIÓN DE </a:t>
                      </a:r>
                      <a:r>
                        <a:rPr lang="es-ES" sz="1000" b="0" baseline="0" dirty="0" smtClean="0">
                          <a:solidFill>
                            <a:schemeClr val="tx1"/>
                          </a:solidFill>
                        </a:rPr>
                        <a:t>SERVICIO </a:t>
                      </a:r>
                      <a:endParaRPr lang="es-ES" sz="1000" b="0" baseline="0" dirty="0" smtClean="0">
                        <a:solidFill>
                          <a:schemeClr val="tx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s-ES" sz="1000" b="0" dirty="0">
                        <a:solidFill>
                          <a:schemeClr val="tx1"/>
                        </a:solidFill>
                      </a:endParaRPr>
                    </a:p>
                  </a:txBody>
                  <a:tcPr marL="91427" marR="91427" marT="45710" marB="45710" anchor="ctr"/>
                </a:tc>
              </a:tr>
              <a:tr h="720080">
                <a:tc>
                  <a:txBody>
                    <a:bodyPr/>
                    <a:lstStyle/>
                    <a:p>
                      <a:pPr marL="171450" marR="0" indent="-171450" algn="just" defTabSz="914400" rtl="0" eaLnBrk="1" fontAlgn="auto" latinLnBrk="0" hangingPunct="1">
                        <a:lnSpc>
                          <a:spcPct val="100000"/>
                        </a:lnSpc>
                        <a:spcBef>
                          <a:spcPts val="0"/>
                        </a:spcBef>
                        <a:spcAft>
                          <a:spcPts val="0"/>
                        </a:spcAft>
                        <a:buClrTx/>
                        <a:buSzTx/>
                        <a:buFontTx/>
                        <a:buChar char="-"/>
                        <a:tabLst/>
                        <a:defRPr/>
                      </a:pPr>
                      <a:r>
                        <a:rPr lang="es-ES" sz="1000" b="0" dirty="0" smtClean="0">
                          <a:solidFill>
                            <a:schemeClr val="tx1"/>
                          </a:solidFill>
                        </a:rPr>
                        <a:t>LAS DIETAS SE COMPONEN:</a:t>
                      </a:r>
                    </a:p>
                    <a:p>
                      <a:pPr marL="171450" marR="0" indent="-171450" algn="just" defTabSz="914400" rtl="0" eaLnBrk="1" fontAlgn="auto" latinLnBrk="0" hangingPunct="1">
                        <a:lnSpc>
                          <a:spcPct val="100000"/>
                        </a:lnSpc>
                        <a:spcBef>
                          <a:spcPts val="0"/>
                        </a:spcBef>
                        <a:spcAft>
                          <a:spcPts val="0"/>
                        </a:spcAft>
                        <a:buClrTx/>
                        <a:buSzTx/>
                        <a:buFontTx/>
                        <a:buChar char="-"/>
                        <a:tabLst/>
                        <a:defRPr/>
                      </a:pPr>
                      <a:endParaRPr lang="es-ES" sz="1000" b="0" dirty="0" smtClean="0">
                        <a:solidFill>
                          <a:schemeClr val="tx1"/>
                        </a:solidFill>
                      </a:endParaRPr>
                    </a:p>
                    <a:p>
                      <a:pPr marL="171450" marR="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1000" b="0" dirty="0" smtClean="0">
                          <a:solidFill>
                            <a:schemeClr val="tx1"/>
                          </a:solidFill>
                        </a:rPr>
                        <a:t>GASTOS DE ALOJAMIENTO</a:t>
                      </a:r>
                    </a:p>
                    <a:p>
                      <a:pPr marL="171450" marR="0"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s-ES" sz="1000" b="0" dirty="0" smtClean="0">
                          <a:solidFill>
                            <a:schemeClr val="tx1"/>
                          </a:solidFill>
                        </a:rPr>
                        <a:t>GASTOS DE MANUTENCIÓN</a:t>
                      </a:r>
                    </a:p>
                    <a:p>
                      <a:pPr marL="0" marR="0" indent="0" algn="just" defTabSz="914400" rtl="0" eaLnBrk="1" fontAlgn="auto" latinLnBrk="0" hangingPunct="1">
                        <a:lnSpc>
                          <a:spcPct val="100000"/>
                        </a:lnSpc>
                        <a:spcBef>
                          <a:spcPts val="0"/>
                        </a:spcBef>
                        <a:spcAft>
                          <a:spcPts val="0"/>
                        </a:spcAft>
                        <a:buClrTx/>
                        <a:buSzTx/>
                        <a:buFontTx/>
                        <a:buNone/>
                        <a:tabLst/>
                        <a:defRPr/>
                      </a:pPr>
                      <a:endParaRPr lang="es-ES" sz="900" b="0" dirty="0" smtClean="0">
                        <a:solidFill>
                          <a:schemeClr val="tx1"/>
                        </a:solidFill>
                      </a:endParaRPr>
                    </a:p>
                  </a:txBody>
                  <a:tcPr marL="91427" marR="91427" marT="45710" marB="45710" anchor="ctr"/>
                </a:tc>
              </a:tr>
              <a:tr h="720080">
                <a:tc>
                  <a:txBody>
                    <a:bodyPr/>
                    <a:lstStyle/>
                    <a:p>
                      <a:pPr marL="171450" marR="0" lvl="0" indent="-171450" algn="just" defTabSz="914400" rtl="0" eaLnBrk="1" fontAlgn="auto" latinLnBrk="0" hangingPunct="1">
                        <a:lnSpc>
                          <a:spcPct val="100000"/>
                        </a:lnSpc>
                        <a:spcBef>
                          <a:spcPts val="0"/>
                        </a:spcBef>
                        <a:spcAft>
                          <a:spcPts val="0"/>
                        </a:spcAft>
                        <a:buClrTx/>
                        <a:buSzTx/>
                        <a:buFontTx/>
                        <a:buChar char="-"/>
                        <a:tabLst/>
                        <a:defRPr/>
                      </a:pPr>
                      <a:endParaRPr lang="es-ES" sz="1000" b="1" i="0" u="none" strike="noStrike" kern="1200" baseline="0" dirty="0" smtClean="0">
                        <a:solidFill>
                          <a:schemeClr val="dk1"/>
                        </a:solidFill>
                        <a:latin typeface="+mn-lt"/>
                        <a:ea typeface="+mn-ea"/>
                        <a:cs typeface="+mn-cs"/>
                      </a:endParaRP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es-ES" sz="1000" b="1" i="0" u="none" strike="noStrike" kern="1200" baseline="0" dirty="0" smtClean="0">
                          <a:solidFill>
                            <a:schemeClr val="dk1"/>
                          </a:solidFill>
                          <a:latin typeface="+mn-lt"/>
                          <a:ea typeface="+mn-ea"/>
                          <a:cs typeface="+mn-cs"/>
                        </a:rPr>
                        <a:t>INDEMNIZACIÓN POR RESIDENCIA EVENTUAL</a:t>
                      </a:r>
                      <a:r>
                        <a:rPr lang="es-ES" sz="1000" b="0" baseline="0" dirty="0" smtClean="0">
                          <a:solidFill>
                            <a:schemeClr val="tx1"/>
                          </a:solidFill>
                        </a:rPr>
                        <a:t>: CANTIDAD DE DEVENGO DIARIO PARA SATISFACER LOS GASTOS QUE ORIGINA LA ESTANCIA DEL PERSONAL QUE SE ENCUENTRA FUERA DE LA RESIDENCIA OFICIAL EN LOS CASOS PREVISTOS EN EL ARTÍCULO 5 </a:t>
                      </a:r>
                      <a:r>
                        <a:rPr lang="es-ES" sz="1000" b="0" baseline="0" dirty="0" smtClean="0">
                          <a:solidFill>
                            <a:schemeClr val="tx1"/>
                          </a:solidFill>
                        </a:rPr>
                        <a:t>bis</a:t>
                      </a:r>
                      <a:endParaRPr lang="es-ES" sz="900" b="0" i="0" u="none" strike="noStrike" kern="1200" baseline="0" dirty="0" smtClean="0">
                        <a:solidFill>
                          <a:schemeClr val="dk1"/>
                        </a:solidFill>
                        <a:latin typeface="+mn-lt"/>
                        <a:ea typeface="+mn-ea"/>
                        <a:cs typeface="+mn-cs"/>
                      </a:endParaRPr>
                    </a:p>
                  </a:txBody>
                  <a:tcPr marL="91427" marR="91427" marT="45710" marB="45710" anchor="ctr"/>
                </a:tc>
              </a:tr>
            </a:tbl>
          </a:graphicData>
        </a:graphic>
      </p:graphicFrame>
    </p:spTree>
    <p:extLst>
      <p:ext uri="{BB962C8B-B14F-4D97-AF65-F5344CB8AC3E}">
        <p14:creationId xmlns:p14="http://schemas.microsoft.com/office/powerpoint/2010/main" val="281079216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e Office">
  <a:themeElements>
    <a:clrScheme name="Tema d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e Office">
      <a:majorFont>
        <a:latin typeface="Arial"/>
        <a:ea typeface="WenQuanYi Micro Hei"/>
        <a:cs typeface="WenQuanYi Micro Hei"/>
      </a:majorFont>
      <a:minorFont>
        <a:latin typeface="Arial"/>
        <a:ea typeface="WenQuanYi Micro Hei"/>
        <a:cs typeface="WenQuanYi Micro He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defRPr>
        </a:defPPr>
      </a:lstStyle>
    </a:lnDef>
  </a:objectDefaults>
  <a:extraClrSchemeLst>
    <a:extraClrScheme>
      <a:clrScheme name="Tema d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e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e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e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e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e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e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Tema de Office">
  <a:themeElements>
    <a:clrScheme name="Tema d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ema de Office">
      <a:majorFont>
        <a:latin typeface="verdana"/>
        <a:ea typeface="WenQuanYi Micro Hei"/>
        <a:cs typeface="WenQuanYi Micro Hei"/>
      </a:majorFont>
      <a:minorFont>
        <a:latin typeface="Arial"/>
        <a:ea typeface="WenQuanYi Micro Hei"/>
        <a:cs typeface="WenQuanYi Micro He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Arial" charset="0"/>
          </a:defRPr>
        </a:defPPr>
      </a:lstStyle>
    </a:lnDef>
  </a:objectDefaults>
  <a:extraClrSchemeLst>
    <a:extraClrScheme>
      <a:clrScheme name="Tema d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a de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ema de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a de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a de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a de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ema de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1152</TotalTime>
  <Words>5903</Words>
  <Application>Microsoft Office PowerPoint</Application>
  <PresentationFormat>Personalizado</PresentationFormat>
  <Paragraphs>381</Paragraphs>
  <Slides>17</Slides>
  <Notes>17</Notes>
  <HiddenSlides>0</HiddenSlides>
  <MMClips>0</MMClips>
  <ScaleCrop>false</ScaleCrop>
  <HeadingPairs>
    <vt:vector size="4" baseType="variant">
      <vt:variant>
        <vt:lpstr>Tema</vt:lpstr>
      </vt:variant>
      <vt:variant>
        <vt:i4>2</vt:i4>
      </vt:variant>
      <vt:variant>
        <vt:lpstr>Títulos de diapositiva</vt:lpstr>
      </vt:variant>
      <vt:variant>
        <vt:i4>17</vt:i4>
      </vt:variant>
    </vt:vector>
  </HeadingPairs>
  <TitlesOfParts>
    <vt:vector size="19" baseType="lpstr">
      <vt:lpstr>Tema de Office</vt:lpstr>
      <vt:lpstr>1_Tema de Office</vt:lpstr>
      <vt:lpstr>NOVEDADES EJERCICIO 2018  </vt:lpstr>
      <vt:lpstr>BASES DE EJECUCIÓN DEL PRESUPUESTO 2018</vt:lpstr>
      <vt:lpstr>BASES DE EJECUCIÓN DEL PRESUPUESTO 2018</vt:lpstr>
      <vt:lpstr>BASES DE EJECUCIÓN DEL PRESUPUESTO 2018</vt:lpstr>
      <vt:lpstr>BASES DE EJECUCIÓN DEL PRESUPUESTO 2018</vt:lpstr>
      <vt:lpstr>BASES DE EJECUCIÓN DEL PRESUPUESTO 2018</vt:lpstr>
      <vt:lpstr>BASES DE EJECUCIÓN DEL PRESUPUESTO 2018</vt:lpstr>
      <vt:lpstr>BASES DE EJECUCIÓN DEL PRESUPUESTO 2018</vt:lpstr>
      <vt:lpstr>BASES DE EJECUCIÓN DEL PRESUPUESTO 2018</vt:lpstr>
      <vt:lpstr>BASES DE EJECUCIÓN DEL PRESUPUESTO 2018</vt:lpstr>
      <vt:lpstr>BASES DE EJECUCIÓN DEL PRESUPUESTO 2018</vt:lpstr>
      <vt:lpstr>BASES DE EJECUCIÓN DEL PRESUPUESTO 2018</vt:lpstr>
      <vt:lpstr>BASES DE EJECUCIÓN DEL PRESUPUESTO 2018</vt:lpstr>
      <vt:lpstr>BASES DE EJECUCIÓN DEL PRESUPUESTO 2018</vt:lpstr>
      <vt:lpstr>BASES DE EJECUCIÓN DEL PRESUPUESTO 2018</vt:lpstr>
      <vt:lpstr>BASES DE EJECUCIÓN DEL PRESUPUESTO 2018</vt:lpstr>
      <vt:lpstr>BASES DE EJECUCIÓN DEL PRESUPUESTO 2018</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Nombre Asignatura: X Título del tema</dc:title>
  <dc:creator>usuario</dc:creator>
  <cp:lastModifiedBy>Univerisidad de Granada</cp:lastModifiedBy>
  <cp:revision>188</cp:revision>
  <cp:lastPrinted>2018-01-26T09:22:04Z</cp:lastPrinted>
  <dcterms:created xsi:type="dcterms:W3CDTF">2016-05-31T10:45:33Z</dcterms:created>
  <dcterms:modified xsi:type="dcterms:W3CDTF">2018-01-26T09:36:20Z</dcterms:modified>
</cp:coreProperties>
</file>